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412" r:id="rId3"/>
    <p:sldId id="431" r:id="rId4"/>
    <p:sldId id="338" r:id="rId5"/>
    <p:sldId id="368" r:id="rId6"/>
    <p:sldId id="339" r:id="rId7"/>
    <p:sldId id="333" r:id="rId8"/>
    <p:sldId id="399" r:id="rId9"/>
    <p:sldId id="350" r:id="rId10"/>
    <p:sldId id="394" r:id="rId11"/>
    <p:sldId id="352" r:id="rId12"/>
    <p:sldId id="353" r:id="rId13"/>
    <p:sldId id="351" r:id="rId14"/>
    <p:sldId id="360" r:id="rId15"/>
    <p:sldId id="450" r:id="rId16"/>
    <p:sldId id="451" r:id="rId17"/>
    <p:sldId id="396" r:id="rId18"/>
    <p:sldId id="398" r:id="rId19"/>
    <p:sldId id="364" r:id="rId20"/>
    <p:sldId id="363" r:id="rId21"/>
    <p:sldId id="324" r:id="rId22"/>
    <p:sldId id="433" r:id="rId23"/>
    <p:sldId id="366" r:id="rId24"/>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CCECFF"/>
    <a:srgbClr val="FF99CC"/>
    <a:srgbClr val="FFCC00"/>
    <a:srgbClr val="DDDDDD"/>
    <a:srgbClr val="FFFF00"/>
    <a:srgbClr val="FFFF99"/>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页眉占位符 2049"/>
          <p:cNvSpPr>
            <a:spLocks noGrp="1"/>
          </p:cNvSpPr>
          <p:nvPr>
            <p:ph type="hdr" sz="quarter"/>
          </p:nvPr>
        </p:nvSpPr>
        <p:spPr>
          <a:xfrm>
            <a:off x="0" y="0"/>
            <a:ext cx="2971800" cy="457200"/>
          </a:xfrm>
          <a:prstGeom prst="rect">
            <a:avLst/>
          </a:prstGeom>
          <a:noFill/>
          <a:ln w="9525">
            <a:noFill/>
            <a:miter/>
          </a:ln>
        </p:spPr>
        <p:txBody>
          <a:bodyPr/>
          <a:p>
            <a:pPr lvl="0" fontAlgn="base"/>
            <a:endParaRPr lang="zh-CN" sz="1200" strike="noStrike" noProof="1"/>
          </a:p>
        </p:txBody>
      </p:sp>
      <p:sp>
        <p:nvSpPr>
          <p:cNvPr id="2051" name="日期占位符 2050"/>
          <p:cNvSpPr>
            <a:spLocks noGrp="1"/>
          </p:cNvSpPr>
          <p:nvPr>
            <p:ph type="dt" idx="1"/>
          </p:nvPr>
        </p:nvSpPr>
        <p:spPr>
          <a:xfrm>
            <a:off x="3884613" y="0"/>
            <a:ext cx="2971800" cy="457200"/>
          </a:xfrm>
          <a:prstGeom prst="rect">
            <a:avLst/>
          </a:prstGeom>
          <a:noFill/>
          <a:ln w="9525">
            <a:noFill/>
            <a:miter/>
          </a:ln>
        </p:spPr>
        <p:txBody>
          <a:bodyPr/>
          <a:p>
            <a:pPr lvl="0" algn="r" fontAlgn="base"/>
            <a:endParaRPr lang="zh-CN" altLang="en-US" sz="1200" strike="noStrike" noProof="1"/>
          </a:p>
        </p:txBody>
      </p:sp>
      <p:sp>
        <p:nvSpPr>
          <p:cNvPr id="2052" name="幻灯片图像占位符 2051"/>
          <p:cNvSpPr>
            <a:spLocks noGrp="1" noRot="1"/>
          </p:cNvSpPr>
          <p:nvPr>
            <p:ph type="sldImg"/>
          </p:nvPr>
        </p:nvSpPr>
        <p:spPr>
          <a:xfrm>
            <a:off x="1143000" y="685800"/>
            <a:ext cx="4572000" cy="3429000"/>
          </a:xfrm>
          <a:prstGeom prst="rect">
            <a:avLst/>
          </a:prstGeom>
          <a:noFill/>
          <a:ln w="9525">
            <a:noFill/>
          </a:ln>
        </p:spPr>
      </p:sp>
      <p:sp>
        <p:nvSpPr>
          <p:cNvPr id="2053" name="文本占位符 2052"/>
          <p:cNvSpPr>
            <a:spLocks noGrp="1" noRot="1"/>
          </p:cNvSpPr>
          <p:nvPr>
            <p:ph type="body" sz="quarter"/>
          </p:nvPr>
        </p:nvSpPr>
        <p:spPr>
          <a:xfrm>
            <a:off x="685800" y="4343400"/>
            <a:ext cx="5486400" cy="4114800"/>
          </a:xfrm>
          <a:prstGeom prst="rect">
            <a:avLst/>
          </a:prstGeom>
          <a:noFill/>
          <a:ln w="9525">
            <a:noFill/>
          </a:ln>
        </p:spPr>
        <p:txBody>
          <a:bodyPr anchor="ctr"/>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2054" name="页脚占位符 2053"/>
          <p:cNvSpPr>
            <a:spLocks noGrp="1"/>
          </p:cNvSpPr>
          <p:nvPr>
            <p:ph type="ftr" sz="quarter" idx="4"/>
          </p:nvPr>
        </p:nvSpPr>
        <p:spPr>
          <a:xfrm>
            <a:off x="0" y="8685213"/>
            <a:ext cx="2971800" cy="457200"/>
          </a:xfrm>
          <a:prstGeom prst="rect">
            <a:avLst/>
          </a:prstGeom>
          <a:noFill/>
          <a:ln w="9525">
            <a:noFill/>
            <a:miter/>
          </a:ln>
        </p:spPr>
        <p:txBody>
          <a:bodyPr anchor="b"/>
          <a:p>
            <a:pPr lvl="0" fontAlgn="base"/>
            <a:endParaRPr lang="zh-CN" sz="1200" strike="noStrike" noProof="1"/>
          </a:p>
        </p:txBody>
      </p:sp>
      <p:sp>
        <p:nvSpPr>
          <p:cNvPr id="2055" name="灯片编号占位符 2054"/>
          <p:cNvSpPr>
            <a:spLocks noGrp="1"/>
          </p:cNvSpPr>
          <p:nvPr>
            <p:ph type="sldNum" sz="quarter" idx="5"/>
          </p:nvPr>
        </p:nvSpPr>
        <p:spPr>
          <a:xfrm>
            <a:off x="3884613" y="8685213"/>
            <a:ext cx="2971800" cy="457200"/>
          </a:xfrm>
          <a:prstGeom prst="rect">
            <a:avLst/>
          </a:prstGeom>
          <a:noFill/>
          <a:ln w="9525">
            <a:noFill/>
            <a:miter/>
          </a:ln>
        </p:spPr>
        <p:txBody>
          <a:bodyPr anchor="b"/>
          <a:p>
            <a:pPr lvl="0" algn="r" fontAlgn="base"/>
            <a:fld id="{9A0DB2DC-4C9A-4742-B13C-FB6460FD3503}" type="slidenum">
              <a:rPr lang="zh-CN" sz="1200" strike="noStrike" noProof="1">
                <a:latin typeface="Arial" panose="020B0604020202020204" pitchFamily="34" charset="0"/>
                <a:ea typeface="宋体" panose="02010600030101010101" pitchFamily="2" charset="-122"/>
                <a:cs typeface="+mn-ea"/>
              </a:rPr>
            </a:fld>
            <a:endParaRPr lang="zh-CN"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日期占位符 1025"/>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fontAlgn="base"/>
            <a:endParaRPr lang="zh-CN" altLang="en-US" strike="noStrike" noProof="1"/>
          </a:p>
        </p:txBody>
      </p:sp>
      <p:sp>
        <p:nvSpPr>
          <p:cNvPr id="1027" name="页脚占位符 1026"/>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fontAlgn="base"/>
            <a:endParaRPr lang="zh-CN" strike="noStrike" noProof="1"/>
          </a:p>
        </p:txBody>
      </p:sp>
      <p:sp>
        <p:nvSpPr>
          <p:cNvPr id="1028" name="灯片编号占位符 1027"/>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split orient="vert"/>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3" name="图片 5" descr="u=3274054188,2096253423&amp;fm=21&amp;gp=0"/>
          <p:cNvPicPr>
            <a:picLocks noChangeAspect="1"/>
          </p:cNvPicPr>
          <p:nvPr/>
        </p:nvPicPr>
        <p:blipFill>
          <a:blip r:embed="rId1"/>
          <a:stretch>
            <a:fillRect/>
          </a:stretch>
        </p:blipFill>
        <p:spPr>
          <a:xfrm>
            <a:off x="0" y="0"/>
            <a:ext cx="9118600" cy="6891338"/>
          </a:xfrm>
          <a:prstGeom prst="rect">
            <a:avLst/>
          </a:prstGeom>
          <a:noFill/>
          <a:ln w="9525">
            <a:noFill/>
          </a:ln>
        </p:spPr>
      </p:pic>
      <p:sp>
        <p:nvSpPr>
          <p:cNvPr id="3074" name="标题 3074"/>
          <p:cNvSpPr/>
          <p:nvPr>
            <p:ph type="ctrTitle"/>
          </p:nvPr>
        </p:nvSpPr>
        <p:spPr>
          <a:xfrm>
            <a:off x="152400" y="1219200"/>
            <a:ext cx="8763000" cy="1470025"/>
          </a:xfrm>
          <a:noFill/>
          <a:ln w="0">
            <a:noFill/>
          </a:ln>
        </p:spPr>
        <p:txBody>
          <a:bodyPr anchor="ctr"/>
          <a:p>
            <a:pPr defTabSz="914400"/>
            <a:r>
              <a:rPr lang="zh-CN" altLang="en-US" sz="5400" b="1" kern="1200" baseline="0" dirty="0">
                <a:solidFill>
                  <a:srgbClr val="FFC000"/>
                </a:solidFill>
                <a:latin typeface="黑体" panose="02010609060101010101" pitchFamily="2" charset="-122"/>
                <a:ea typeface="黑体" panose="02010609060101010101" pitchFamily="2" charset="-122"/>
                <a:cs typeface="+mj-cs"/>
              </a:rPr>
              <a:t>法学院201</a:t>
            </a:r>
            <a:r>
              <a:rPr lang="en-US" altLang="zh-CN" sz="5400" b="1" kern="1200" baseline="0" dirty="0">
                <a:solidFill>
                  <a:srgbClr val="FFC000"/>
                </a:solidFill>
                <a:latin typeface="黑体" panose="02010609060101010101" pitchFamily="2" charset="-122"/>
                <a:ea typeface="黑体" panose="02010609060101010101" pitchFamily="2" charset="-122"/>
                <a:cs typeface="+mj-cs"/>
              </a:rPr>
              <a:t>7</a:t>
            </a:r>
            <a:r>
              <a:rPr lang="zh-CN" altLang="en-US" sz="5400" b="1" kern="1200" baseline="0" dirty="0">
                <a:solidFill>
                  <a:srgbClr val="FFC000"/>
                </a:solidFill>
                <a:latin typeface="黑体" panose="02010609060101010101" pitchFamily="2" charset="-122"/>
                <a:ea typeface="黑体" panose="02010609060101010101" pitchFamily="2" charset="-122"/>
                <a:cs typeface="+mj-cs"/>
              </a:rPr>
              <a:t>届毕业生大会</a:t>
            </a:r>
            <a:endParaRPr lang="zh-CN" altLang="en-US" sz="5400" b="1" kern="1200" baseline="0" dirty="0">
              <a:solidFill>
                <a:srgbClr val="FFC000"/>
              </a:solidFill>
              <a:latin typeface="黑体" panose="02010609060101010101" pitchFamily="2" charset="-122"/>
              <a:ea typeface="黑体" panose="02010609060101010101" pitchFamily="2" charset="-122"/>
              <a:cs typeface="+mj-cs"/>
            </a:endParaRPr>
          </a:p>
        </p:txBody>
      </p:sp>
      <p:sp>
        <p:nvSpPr>
          <p:cNvPr id="3075" name="副标题 3075"/>
          <p:cNvSpPr/>
          <p:nvPr>
            <p:ph type="subTitle" idx="1"/>
          </p:nvPr>
        </p:nvSpPr>
        <p:spPr>
          <a:xfrm>
            <a:off x="5410200" y="5943600"/>
            <a:ext cx="3673475" cy="806450"/>
          </a:xfrm>
          <a:noFill/>
          <a:ln w="0">
            <a:noFill/>
          </a:ln>
        </p:spPr>
        <p:txBody>
          <a:bodyPr anchor="t"/>
          <a:p>
            <a:pPr defTabSz="914400"/>
            <a:r>
              <a:rPr lang="zh-CN" altLang="en-US" sz="3200" kern="1200" baseline="0" dirty="0">
                <a:solidFill>
                  <a:srgbClr val="FFC000"/>
                </a:solidFill>
                <a:latin typeface="楷体" panose="02010609060101010101" charset="-122"/>
                <a:ea typeface="楷体" panose="02010609060101010101" charset="-122"/>
                <a:cs typeface="+mn-cs"/>
              </a:rPr>
              <a:t>201</a:t>
            </a:r>
            <a:r>
              <a:rPr lang="en-US" altLang="zh-CN" sz="3200" kern="1200" baseline="0" dirty="0">
                <a:solidFill>
                  <a:srgbClr val="FFC000"/>
                </a:solidFill>
                <a:latin typeface="楷体" panose="02010609060101010101" charset="-122"/>
                <a:ea typeface="楷体" panose="02010609060101010101" charset="-122"/>
                <a:cs typeface="+mn-cs"/>
              </a:rPr>
              <a:t>7</a:t>
            </a:r>
            <a:r>
              <a:rPr lang="zh-CN" altLang="en-US" sz="3200" kern="1200" baseline="0" dirty="0">
                <a:solidFill>
                  <a:srgbClr val="FFC000"/>
                </a:solidFill>
                <a:latin typeface="楷体" panose="02010609060101010101" charset="-122"/>
                <a:ea typeface="楷体" panose="02010609060101010101" charset="-122"/>
                <a:cs typeface="+mn-cs"/>
              </a:rPr>
              <a:t>.5</a:t>
            </a:r>
            <a:endParaRPr lang="zh-CN" altLang="en-US" sz="3200" kern="1200" baseline="0" dirty="0">
              <a:solidFill>
                <a:srgbClr val="FFC000"/>
              </a:solidFill>
              <a:latin typeface="楷体" panose="02010609060101010101" charset="-122"/>
              <a:ea typeface="楷体" panose="02010609060101010101" charset="-122"/>
              <a:cs typeface="+mn-cs"/>
            </a:endParaRPr>
          </a:p>
        </p:txBody>
      </p:sp>
      <p:sp>
        <p:nvSpPr>
          <p:cNvPr id="3076"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89" name="组合 11265"/>
          <p:cNvGrpSpPr/>
          <p:nvPr/>
        </p:nvGrpSpPr>
        <p:grpSpPr>
          <a:xfrm>
            <a:off x="0" y="762000"/>
            <a:ext cx="9144000" cy="285750"/>
            <a:chOff x="0" y="0"/>
            <a:chExt cx="5760" cy="180"/>
          </a:xfrm>
        </p:grpSpPr>
        <p:grpSp>
          <p:nvGrpSpPr>
            <p:cNvPr id="12290" name="组合 11266"/>
            <p:cNvGrpSpPr/>
            <p:nvPr/>
          </p:nvGrpSpPr>
          <p:grpSpPr>
            <a:xfrm flipH="1">
              <a:off x="4896" y="0"/>
              <a:ext cx="864" cy="180"/>
              <a:chOff x="0" y="0"/>
              <a:chExt cx="1361" cy="311"/>
            </a:xfrm>
          </p:grpSpPr>
          <p:sp>
            <p:nvSpPr>
              <p:cNvPr id="12291" name="燕尾形 11267"/>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2292" name="燕尾形 11268"/>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2293" name="燕尾形 11269"/>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2294" name="燕尾形 11270"/>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2295" name="燕尾形 11271"/>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2296" name="燕尾形 11272"/>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2297" name="燕尾形 11273"/>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2298" name="直接连接符 11274"/>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2299" name="矩形 11275"/>
          <p:cNvSpPr/>
          <p:nvPr/>
        </p:nvSpPr>
        <p:spPr>
          <a:xfrm>
            <a:off x="457200" y="928688"/>
            <a:ext cx="6781800" cy="519112"/>
          </a:xfrm>
          <a:prstGeom prst="rect">
            <a:avLst/>
          </a:prstGeom>
          <a:noFill/>
          <a:ln w="9525">
            <a:noFill/>
          </a:ln>
        </p:spPr>
        <p:txBody>
          <a:bodyPr anchor="t">
            <a:spAutoFit/>
          </a:bodyPr>
          <a:p>
            <a:pPr lvl="0"/>
            <a:endParaRPr sz="2800">
              <a:solidFill>
                <a:srgbClr val="FF0000"/>
              </a:solidFill>
              <a:latin typeface="Arial" panose="020B0604020202020204" pitchFamily="34" charset="0"/>
              <a:ea typeface="宋体" panose="02010600030101010101" pitchFamily="2" charset="-122"/>
            </a:endParaRPr>
          </a:p>
        </p:txBody>
      </p:sp>
      <p:sp>
        <p:nvSpPr>
          <p:cNvPr id="12300" name="矩形 11276"/>
          <p:cNvSpPr/>
          <p:nvPr/>
        </p:nvSpPr>
        <p:spPr>
          <a:xfrm>
            <a:off x="762000" y="1460500"/>
            <a:ext cx="7620000" cy="4473575"/>
          </a:xfrm>
          <a:prstGeom prst="rect">
            <a:avLst/>
          </a:prstGeom>
          <a:noFill/>
          <a:ln w="9525">
            <a:noFill/>
          </a:ln>
        </p:spPr>
        <p:txBody>
          <a:bodyPr anchor="t">
            <a:spAutoFit/>
          </a:bodyPr>
          <a:p>
            <a:pPr lvl="0"/>
            <a:r>
              <a:rPr lang="zh-CN" altLang="en-US" sz="2400">
                <a:solidFill>
                  <a:srgbClr val="FFFF00"/>
                </a:solidFill>
                <a:latin typeface="Arial" panose="020B0604020202020204" pitchFamily="34" charset="0"/>
                <a:ea typeface="宋体" panose="02010600030101010101" pitchFamily="2" charset="-122"/>
              </a:rPr>
              <a:t>报到证遗失补办程序如下：</a:t>
            </a:r>
            <a:endParaRPr lang="zh-CN" altLang="en-US" sz="2400">
              <a:solidFill>
                <a:srgbClr val="FFFF00"/>
              </a:solidFill>
              <a:latin typeface="Arial" panose="020B0604020202020204" pitchFamily="34" charset="0"/>
              <a:ea typeface="宋体" panose="02010600030101010101" pitchFamily="2" charset="-122"/>
            </a:endParaRPr>
          </a:p>
          <a:p>
            <a:pPr lvl="0"/>
            <a:endParaRPr lang="zh-CN" altLang="en-US" sz="2400">
              <a:solidFill>
                <a:srgbClr val="FFFF00"/>
              </a:solidFill>
              <a:latin typeface="Arial" panose="020B0604020202020204" pitchFamily="34" charset="0"/>
              <a:ea typeface="宋体" panose="02010600030101010101" pitchFamily="2" charset="-122"/>
            </a:endParaRPr>
          </a:p>
          <a:p>
            <a:pPr lvl="0"/>
            <a:r>
              <a:rPr lang="en-US" altLang="zh-CN" sz="2400">
                <a:solidFill>
                  <a:srgbClr val="FFFF00"/>
                </a:solidFill>
                <a:latin typeface="Arial" panose="020B0604020202020204" pitchFamily="34" charset="0"/>
                <a:ea typeface="宋体" panose="02010600030101010101" pitchFamily="2" charset="-122"/>
              </a:rPr>
              <a:t>1</a:t>
            </a:r>
            <a:r>
              <a:rPr lang="zh-CN" altLang="en-US" sz="2400">
                <a:solidFill>
                  <a:srgbClr val="FFFF00"/>
                </a:solidFill>
                <a:latin typeface="Arial" panose="020B0604020202020204" pitchFamily="34" charset="0"/>
                <a:ea typeface="宋体" panose="02010600030101010101" pitchFamily="2" charset="-122"/>
              </a:rPr>
              <a:t>、毕业生提出书面申请，学院审批并加盖公章。</a:t>
            </a:r>
            <a:endParaRPr lang="zh-CN" altLang="en-US" sz="2400">
              <a:solidFill>
                <a:srgbClr val="FFFF00"/>
              </a:solidFill>
              <a:latin typeface="Arial" panose="020B0604020202020204" pitchFamily="34" charset="0"/>
              <a:ea typeface="宋体" panose="02010600030101010101" pitchFamily="2" charset="-122"/>
            </a:endParaRPr>
          </a:p>
          <a:p>
            <a:pPr lvl="0"/>
            <a:endParaRPr lang="zh-CN" altLang="en-US" sz="2400">
              <a:solidFill>
                <a:srgbClr val="FFFF00"/>
              </a:solidFill>
              <a:latin typeface="Arial" panose="020B0604020202020204" pitchFamily="34" charset="0"/>
              <a:ea typeface="宋体" panose="02010600030101010101" pitchFamily="2" charset="-122"/>
            </a:endParaRPr>
          </a:p>
          <a:p>
            <a:pPr lvl="0"/>
            <a:r>
              <a:rPr lang="en-US" altLang="zh-CN" sz="2400">
                <a:solidFill>
                  <a:srgbClr val="FFFF00"/>
                </a:solidFill>
                <a:latin typeface="Arial" panose="020B0604020202020204" pitchFamily="34" charset="0"/>
                <a:ea typeface="宋体" panose="02010600030101010101" pitchFamily="2" charset="-122"/>
              </a:rPr>
              <a:t>2</a:t>
            </a:r>
            <a:r>
              <a:rPr lang="zh-CN" altLang="en-US" sz="2400">
                <a:solidFill>
                  <a:srgbClr val="FFFF00"/>
                </a:solidFill>
                <a:latin typeface="Arial" panose="020B0604020202020204" pitchFamily="34" charset="0"/>
                <a:ea typeface="宋体" panose="02010600030101010101" pitchFamily="2" charset="-122"/>
              </a:rPr>
              <a:t>、就业工作处核实派遣的具体单位及派遣报到证号，出具丢失证明。</a:t>
            </a:r>
            <a:endParaRPr lang="zh-CN" altLang="en-US" sz="2400">
              <a:solidFill>
                <a:srgbClr val="FFFF00"/>
              </a:solidFill>
              <a:latin typeface="Arial" panose="020B0604020202020204" pitchFamily="34" charset="0"/>
              <a:ea typeface="宋体" panose="02010600030101010101" pitchFamily="2" charset="-122"/>
            </a:endParaRPr>
          </a:p>
          <a:p>
            <a:pPr lvl="0"/>
            <a:endParaRPr lang="zh-CN" altLang="en-US" sz="2400">
              <a:solidFill>
                <a:srgbClr val="FFFF00"/>
              </a:solidFill>
              <a:latin typeface="Arial" panose="020B0604020202020204" pitchFamily="34" charset="0"/>
              <a:ea typeface="宋体" panose="02010600030101010101" pitchFamily="2" charset="-122"/>
            </a:endParaRPr>
          </a:p>
          <a:p>
            <a:pPr lvl="0"/>
            <a:r>
              <a:rPr lang="en-US" altLang="zh-CN" sz="2400">
                <a:solidFill>
                  <a:srgbClr val="FFFF00"/>
                </a:solidFill>
                <a:latin typeface="Arial" panose="020B0604020202020204" pitchFamily="34" charset="0"/>
                <a:ea typeface="宋体" panose="02010600030101010101" pitchFamily="2" charset="-122"/>
              </a:rPr>
              <a:t>3</a:t>
            </a:r>
            <a:r>
              <a:rPr lang="zh-CN" altLang="en-US" sz="2400">
                <a:solidFill>
                  <a:srgbClr val="FFFF00"/>
                </a:solidFill>
                <a:latin typeface="Arial" panose="020B0604020202020204" pitchFamily="34" charset="0"/>
                <a:ea typeface="宋体" panose="02010600030101010101" pitchFamily="2" charset="-122"/>
              </a:rPr>
              <a:t>、毕业生凭丢失证明到</a:t>
            </a:r>
            <a:r>
              <a:rPr lang="en-US" altLang="zh-CN" sz="2400">
                <a:solidFill>
                  <a:srgbClr val="FFFF00"/>
                </a:solidFill>
                <a:latin typeface="Arial" panose="020B0604020202020204" pitchFamily="34" charset="0"/>
                <a:ea typeface="宋体" panose="02010600030101010101" pitchFamily="2" charset="-122"/>
              </a:rPr>
              <a:t>《</a:t>
            </a:r>
            <a:r>
              <a:rPr lang="zh-CN" altLang="en-US" sz="2400">
                <a:solidFill>
                  <a:srgbClr val="FFFF00"/>
                </a:solidFill>
                <a:latin typeface="Arial" panose="020B0604020202020204" pitchFamily="34" charset="0"/>
                <a:ea typeface="宋体" panose="02010600030101010101" pitchFamily="2" charset="-122"/>
              </a:rPr>
              <a:t>河北日报</a:t>
            </a:r>
            <a:r>
              <a:rPr lang="en-US" altLang="zh-CN" sz="2400">
                <a:solidFill>
                  <a:srgbClr val="FFFF00"/>
                </a:solidFill>
                <a:latin typeface="Arial" panose="020B0604020202020204" pitchFamily="34" charset="0"/>
                <a:ea typeface="宋体" panose="02010600030101010101" pitchFamily="2" charset="-122"/>
              </a:rPr>
              <a:t>》</a:t>
            </a:r>
            <a:r>
              <a:rPr lang="zh-CN" altLang="en-US" sz="2400">
                <a:solidFill>
                  <a:srgbClr val="FFFF00"/>
                </a:solidFill>
                <a:latin typeface="Arial" panose="020B0604020202020204" pitchFamily="34" charset="0"/>
                <a:ea typeface="宋体" panose="02010600030101010101" pitchFamily="2" charset="-122"/>
              </a:rPr>
              <a:t>登报声明遗失，非师范类毕业生见报后持学校证明、报纸声明和毕业证书原件到省人事厅毕分办办理补办手续。（在毕业当年</a:t>
            </a:r>
            <a:r>
              <a:rPr lang="en-US" altLang="zh-CN" sz="2400">
                <a:solidFill>
                  <a:srgbClr val="FFFF00"/>
                </a:solidFill>
                <a:latin typeface="Arial" panose="020B0604020202020204" pitchFamily="34" charset="0"/>
                <a:ea typeface="宋体" panose="02010600030101010101" pitchFamily="2" charset="-122"/>
              </a:rPr>
              <a:t>12</a:t>
            </a:r>
            <a:r>
              <a:rPr lang="zh-CN" altLang="en-US" sz="2400">
                <a:solidFill>
                  <a:srgbClr val="FFFF00"/>
                </a:solidFill>
                <a:latin typeface="Arial" panose="020B0604020202020204" pitchFamily="34" charset="0"/>
                <a:ea typeface="宋体" panose="02010600030101010101" pitchFamily="2" charset="-122"/>
              </a:rPr>
              <a:t>月</a:t>
            </a:r>
            <a:r>
              <a:rPr lang="en-US" altLang="zh-CN" sz="2400">
                <a:solidFill>
                  <a:srgbClr val="FFFF00"/>
                </a:solidFill>
                <a:latin typeface="Arial" panose="020B0604020202020204" pitchFamily="34" charset="0"/>
                <a:ea typeface="宋体" panose="02010600030101010101" pitchFamily="2" charset="-122"/>
              </a:rPr>
              <a:t>31</a:t>
            </a:r>
            <a:r>
              <a:rPr lang="zh-CN" altLang="en-US" sz="2400">
                <a:solidFill>
                  <a:srgbClr val="FFFF00"/>
                </a:solidFill>
                <a:latin typeface="Arial" panose="020B0604020202020204" pitchFamily="34" charset="0"/>
                <a:ea typeface="宋体" panose="02010600030101010101" pitchFamily="2" charset="-122"/>
              </a:rPr>
              <a:t>日前由就业工作处管理科统一到省级部门办理，次年毕业生自行按规定办理）</a:t>
            </a:r>
            <a:endParaRPr lang="zh-CN" altLang="en-US" sz="2400">
              <a:solidFill>
                <a:srgbClr val="FFFF00"/>
              </a:solidFill>
              <a:latin typeface="Arial" panose="020B0604020202020204" pitchFamily="34" charset="0"/>
              <a:ea typeface="宋体" panose="02010600030101010101" pitchFamily="2" charset="-122"/>
            </a:endParaRPr>
          </a:p>
        </p:txBody>
      </p:sp>
      <p:sp>
        <p:nvSpPr>
          <p:cNvPr id="11278" name="矩形 11277"/>
          <p:cNvSpPr/>
          <p:nvPr/>
        </p:nvSpPr>
        <p:spPr>
          <a:xfrm>
            <a:off x="457200" y="304800"/>
            <a:ext cx="6781800" cy="517525"/>
          </a:xfrm>
          <a:prstGeom prst="rect">
            <a:avLst/>
          </a:prstGeom>
          <a:noFill/>
          <a:ln w="9525">
            <a:noFill/>
            <a:miter/>
          </a:ln>
        </p:spPr>
        <p:txBody>
          <a:bodyPr>
            <a:spAutoFit/>
          </a:bodyPr>
          <a:p>
            <a:pPr lvl="0" fontAlgn="base"/>
            <a:r>
              <a:rPr lang="zh-CN" altLang="en-US" sz="2800" strike="noStrike" noProof="1">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cs typeface="+mn-ea"/>
              </a:rPr>
              <a:t>报到证不慎丢失，如何补办？</a:t>
            </a:r>
            <a:endParaRPr lang="zh-CN" altLang="en-US" sz="2800" strike="noStrike" noProof="1">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12302"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313" name="组合 12289"/>
          <p:cNvGrpSpPr/>
          <p:nvPr/>
        </p:nvGrpSpPr>
        <p:grpSpPr>
          <a:xfrm>
            <a:off x="0" y="762000"/>
            <a:ext cx="9144000" cy="285750"/>
            <a:chOff x="0" y="0"/>
            <a:chExt cx="5760" cy="180"/>
          </a:xfrm>
        </p:grpSpPr>
        <p:grpSp>
          <p:nvGrpSpPr>
            <p:cNvPr id="13314" name="组合 12290"/>
            <p:cNvGrpSpPr/>
            <p:nvPr/>
          </p:nvGrpSpPr>
          <p:grpSpPr>
            <a:xfrm flipH="1">
              <a:off x="4896" y="0"/>
              <a:ext cx="864" cy="180"/>
              <a:chOff x="0" y="0"/>
              <a:chExt cx="1361" cy="311"/>
            </a:xfrm>
          </p:grpSpPr>
          <p:sp>
            <p:nvSpPr>
              <p:cNvPr id="13315" name="燕尾形 12291"/>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3316" name="燕尾形 12292"/>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3317" name="燕尾形 12293"/>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3318" name="燕尾形 12294"/>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3319" name="燕尾形 12295"/>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3320" name="燕尾形 12296"/>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3321" name="燕尾形 12297"/>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3322" name="直接连接符 12298"/>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3323" name="矩形 12299"/>
          <p:cNvSpPr/>
          <p:nvPr/>
        </p:nvSpPr>
        <p:spPr>
          <a:xfrm>
            <a:off x="838200" y="228600"/>
            <a:ext cx="6553200" cy="519113"/>
          </a:xfrm>
          <a:prstGeom prst="rect">
            <a:avLst/>
          </a:prstGeom>
          <a:noFill/>
          <a:ln w="9525">
            <a:noFill/>
          </a:ln>
        </p:spPr>
        <p:txBody>
          <a:bodyPr wrap="square" anchor="t">
            <a:spAutoFit/>
          </a:bodyPr>
          <a:p>
            <a:pPr lvl="0"/>
            <a:r>
              <a:rPr lang="zh-CN" altLang="en-US" sz="2800">
                <a:solidFill>
                  <a:srgbClr val="FF0000"/>
                </a:solidFill>
                <a:latin typeface="Arial" panose="020B0604020202020204" pitchFamily="34" charset="0"/>
                <a:ea typeface="宋体" panose="02010600030101010101" pitchFamily="2" charset="-122"/>
              </a:rPr>
              <a:t>报到证上开具的具体单位</a:t>
            </a:r>
            <a:endParaRPr lang="zh-CN" altLang="en-US" sz="2800">
              <a:solidFill>
                <a:srgbClr val="FF0000"/>
              </a:solidFill>
              <a:latin typeface="Arial" panose="020B0604020202020204" pitchFamily="34" charset="0"/>
              <a:ea typeface="宋体" panose="02010600030101010101" pitchFamily="2" charset="-122"/>
            </a:endParaRPr>
          </a:p>
        </p:txBody>
      </p:sp>
      <p:sp>
        <p:nvSpPr>
          <p:cNvPr id="13324" name="矩形 12300"/>
          <p:cNvSpPr/>
          <p:nvPr/>
        </p:nvSpPr>
        <p:spPr>
          <a:xfrm>
            <a:off x="762000" y="1066800"/>
            <a:ext cx="7620000" cy="3382963"/>
          </a:xfrm>
          <a:prstGeom prst="rect">
            <a:avLst/>
          </a:prstGeom>
          <a:noFill/>
          <a:ln w="9525">
            <a:noFill/>
          </a:ln>
        </p:spPr>
        <p:txBody>
          <a:bodyPr wrap="square" anchor="t">
            <a:spAutoFit/>
          </a:bodyPr>
          <a:p>
            <a:pPr lvl="0"/>
            <a:r>
              <a:rPr lang="zh-CN" altLang="en-US" sz="2400" dirty="0">
                <a:solidFill>
                  <a:srgbClr val="FFFF00"/>
                </a:solidFill>
                <a:latin typeface="Arial" panose="020B0604020202020204" pitchFamily="34" charset="0"/>
                <a:ea typeface="宋体" panose="02010600030101010101" pitchFamily="2" charset="-122"/>
              </a:rPr>
              <a:t>1、毕业生在就业方案报送前（5月）签订合格就业协议书的毕业生，报到证直接开到接收单位；</a:t>
            </a:r>
            <a:endParaRPr lang="zh-CN" altLang="en-US" sz="2400" dirty="0">
              <a:solidFill>
                <a:srgbClr val="FFFF00"/>
              </a:solidFill>
              <a:latin typeface="Arial" panose="020B0604020202020204" pitchFamily="34" charset="0"/>
              <a:ea typeface="宋体" panose="02010600030101010101" pitchFamily="2" charset="-122"/>
            </a:endParaRPr>
          </a:p>
          <a:p>
            <a:pPr lvl="0"/>
            <a:endParaRPr lang="zh-CN" altLang="en-US" sz="2400" dirty="0">
              <a:solidFill>
                <a:srgbClr val="FFFF00"/>
              </a:solidFill>
              <a:latin typeface="Arial" panose="020B0604020202020204" pitchFamily="34" charset="0"/>
              <a:ea typeface="宋体" panose="02010600030101010101" pitchFamily="2" charset="-122"/>
            </a:endParaRPr>
          </a:p>
          <a:p>
            <a:pPr lvl="0"/>
            <a:r>
              <a:rPr lang="zh-CN" altLang="en-US" sz="2400" dirty="0">
                <a:solidFill>
                  <a:srgbClr val="FFFF00"/>
                </a:solidFill>
                <a:latin typeface="Arial" panose="020B0604020202020204" pitchFamily="34" charset="0"/>
                <a:ea typeface="宋体" panose="02010600030101010101" pitchFamily="2" charset="-122"/>
              </a:rPr>
              <a:t>2、考取研究生或专接本的毕业生不予派遣，不发放就业报到证；如毕业生放弃升学，必须及时提出申请，录取学校开证明，交回录取通知书，申请补发。省毕分办规定至当年10月30日前允许补发，逾期不再受理。</a:t>
            </a:r>
            <a:endParaRPr lang="zh-CN" altLang="en-US" sz="2400" dirty="0">
              <a:solidFill>
                <a:srgbClr val="FFFF00"/>
              </a:solidFill>
              <a:latin typeface="Arial" panose="020B0604020202020204" pitchFamily="34" charset="0"/>
              <a:ea typeface="宋体" panose="02010600030101010101" pitchFamily="2" charset="-122"/>
            </a:endParaRPr>
          </a:p>
          <a:p>
            <a:pPr lvl="0"/>
            <a:endParaRPr lang="zh-CN" altLang="en-US" sz="2400" dirty="0">
              <a:solidFill>
                <a:srgbClr val="FFFF00"/>
              </a:solidFill>
              <a:latin typeface="Arial" panose="020B0604020202020204" pitchFamily="34" charset="0"/>
              <a:ea typeface="宋体" panose="02010600030101010101" pitchFamily="2" charset="-122"/>
            </a:endParaRPr>
          </a:p>
          <a:p>
            <a:pPr lvl="0"/>
            <a:endParaRPr lang="zh-CN" altLang="en-US" sz="2400" dirty="0">
              <a:solidFill>
                <a:srgbClr val="FFFF00"/>
              </a:solidFill>
              <a:latin typeface="Arial" panose="020B0604020202020204" pitchFamily="34" charset="0"/>
              <a:ea typeface="宋体" panose="02010600030101010101" pitchFamily="2" charset="-122"/>
            </a:endParaRPr>
          </a:p>
        </p:txBody>
      </p:sp>
      <p:sp>
        <p:nvSpPr>
          <p:cNvPr id="13325"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337" name="组合 13313"/>
          <p:cNvGrpSpPr/>
          <p:nvPr/>
        </p:nvGrpSpPr>
        <p:grpSpPr>
          <a:xfrm>
            <a:off x="0" y="762000"/>
            <a:ext cx="9144000" cy="285750"/>
            <a:chOff x="0" y="0"/>
            <a:chExt cx="5760" cy="180"/>
          </a:xfrm>
        </p:grpSpPr>
        <p:grpSp>
          <p:nvGrpSpPr>
            <p:cNvPr id="14338" name="组合 13314"/>
            <p:cNvGrpSpPr/>
            <p:nvPr/>
          </p:nvGrpSpPr>
          <p:grpSpPr>
            <a:xfrm flipH="1">
              <a:off x="4896" y="0"/>
              <a:ext cx="864" cy="180"/>
              <a:chOff x="0" y="0"/>
              <a:chExt cx="1361" cy="311"/>
            </a:xfrm>
          </p:grpSpPr>
          <p:sp>
            <p:nvSpPr>
              <p:cNvPr id="14339" name="燕尾形 13315"/>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4340" name="燕尾形 13316"/>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4341" name="燕尾形 13317"/>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4342" name="燕尾形 13318"/>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4343" name="燕尾形 13319"/>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4344" name="燕尾形 13320"/>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4345" name="燕尾形 13321"/>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4346" name="直接连接符 13322"/>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4347" name="矩形 13323"/>
          <p:cNvSpPr/>
          <p:nvPr/>
        </p:nvSpPr>
        <p:spPr>
          <a:xfrm>
            <a:off x="609600" y="304800"/>
            <a:ext cx="6781800" cy="517525"/>
          </a:xfrm>
          <a:prstGeom prst="rect">
            <a:avLst/>
          </a:prstGeom>
          <a:noFill/>
          <a:ln w="9525">
            <a:noFill/>
          </a:ln>
        </p:spPr>
        <p:txBody>
          <a:bodyPr anchor="t">
            <a:spAutoFit/>
          </a:bodyPr>
          <a:p>
            <a:pPr lvl="0"/>
            <a:r>
              <a:rPr lang="zh-CN" altLang="en-US" sz="2800" dirty="0">
                <a:solidFill>
                  <a:srgbClr val="FF0000"/>
                </a:solidFill>
                <a:latin typeface="Arial" panose="020B0604020202020204" pitchFamily="34" charset="0"/>
                <a:ea typeface="宋体" panose="02010600030101010101" pitchFamily="2" charset="-122"/>
              </a:rPr>
              <a:t>毕业生离校后的如何进行报到证改派？</a:t>
            </a:r>
            <a:endParaRPr lang="zh-CN" altLang="en-US" sz="2800" dirty="0">
              <a:solidFill>
                <a:srgbClr val="FF0000"/>
              </a:solidFill>
              <a:latin typeface="Arial" panose="020B0604020202020204" pitchFamily="34" charset="0"/>
              <a:ea typeface="宋体" panose="02010600030101010101" pitchFamily="2" charset="-122"/>
            </a:endParaRPr>
          </a:p>
        </p:txBody>
      </p:sp>
      <p:sp>
        <p:nvSpPr>
          <p:cNvPr id="14348" name="矩形 13324"/>
          <p:cNvSpPr/>
          <p:nvPr/>
        </p:nvSpPr>
        <p:spPr>
          <a:xfrm>
            <a:off x="765175" y="1219200"/>
            <a:ext cx="7466013" cy="4479925"/>
          </a:xfrm>
          <a:prstGeom prst="rect">
            <a:avLst/>
          </a:prstGeom>
          <a:noFill/>
          <a:ln w="9525">
            <a:noFill/>
          </a:ln>
        </p:spPr>
        <p:txBody>
          <a:bodyPr wrap="square" anchor="t">
            <a:spAutoFit/>
          </a:bodyPr>
          <a:p>
            <a:pPr lvl="0"/>
            <a:r>
              <a:rPr lang="zh-CN" altLang="en-US" sz="2400" dirty="0">
                <a:solidFill>
                  <a:srgbClr val="FFFF00"/>
                </a:solidFill>
                <a:latin typeface="Arial" panose="020B0604020202020204" pitchFamily="34" charset="0"/>
                <a:ea typeface="宋体" panose="02010600030101010101" pitchFamily="2" charset="-122"/>
              </a:rPr>
              <a:t>       改派：已签订了就业协议，报到证派到了协议单位，因特殊原因不能继续工作，要求解除协议改签到其他单位并须改签报到证的情况称为改派。</a:t>
            </a:r>
            <a:endParaRPr lang="zh-CN" altLang="en-US" sz="2400" dirty="0">
              <a:solidFill>
                <a:srgbClr val="FFFF00"/>
              </a:solidFill>
              <a:latin typeface="Arial" panose="020B0604020202020204" pitchFamily="34" charset="0"/>
              <a:ea typeface="宋体" panose="02010600030101010101" pitchFamily="2" charset="-122"/>
            </a:endParaRPr>
          </a:p>
          <a:p>
            <a:pPr lvl="0"/>
            <a:r>
              <a:rPr lang="zh-CN" altLang="en-US" sz="2400" dirty="0">
                <a:solidFill>
                  <a:srgbClr val="FFFF00"/>
                </a:solidFill>
                <a:latin typeface="Arial" panose="020B0604020202020204" pitchFamily="34" charset="0"/>
                <a:ea typeface="宋体" panose="02010600030101010101" pitchFamily="2" charset="-122"/>
              </a:rPr>
              <a:t>       毕业生改派期为一年，以201</a:t>
            </a:r>
            <a:r>
              <a:rPr lang="en-US" altLang="zh-CN" sz="2400" dirty="0">
                <a:solidFill>
                  <a:srgbClr val="FFFF00"/>
                </a:solidFill>
                <a:latin typeface="Arial" panose="020B0604020202020204" pitchFamily="34" charset="0"/>
                <a:ea typeface="宋体" panose="02010600030101010101" pitchFamily="2" charset="-122"/>
              </a:rPr>
              <a:t>6</a:t>
            </a:r>
            <a:r>
              <a:rPr lang="zh-CN" altLang="en-US" sz="2400" dirty="0">
                <a:solidFill>
                  <a:srgbClr val="FFFF00"/>
                </a:solidFill>
                <a:latin typeface="Arial" panose="020B0604020202020204" pitchFamily="34" charset="0"/>
                <a:ea typeface="宋体" panose="02010600030101010101" pitchFamily="2" charset="-122"/>
              </a:rPr>
              <a:t>届为例：即201</a:t>
            </a:r>
            <a:r>
              <a:rPr lang="en-US" altLang="zh-CN" sz="2400" dirty="0">
                <a:solidFill>
                  <a:srgbClr val="FFFF00"/>
                </a:solidFill>
                <a:latin typeface="Arial" panose="020B0604020202020204" pitchFamily="34" charset="0"/>
                <a:ea typeface="宋体" panose="02010600030101010101" pitchFamily="2" charset="-122"/>
              </a:rPr>
              <a:t>6</a:t>
            </a:r>
            <a:r>
              <a:rPr lang="zh-CN" altLang="en-US" sz="2400" dirty="0">
                <a:solidFill>
                  <a:srgbClr val="FFFF00"/>
                </a:solidFill>
                <a:latin typeface="Arial" panose="020B0604020202020204" pitchFamily="34" charset="0"/>
                <a:ea typeface="宋体" panose="02010600030101010101" pitchFamily="2" charset="-122"/>
              </a:rPr>
              <a:t>年7月1日至201</a:t>
            </a:r>
            <a:r>
              <a:rPr lang="en-US" altLang="zh-CN" sz="2400" dirty="0">
                <a:solidFill>
                  <a:srgbClr val="FFFF00"/>
                </a:solidFill>
                <a:latin typeface="Arial" panose="020B0604020202020204" pitchFamily="34" charset="0"/>
                <a:ea typeface="宋体" panose="02010600030101010101" pitchFamily="2" charset="-122"/>
              </a:rPr>
              <a:t>7</a:t>
            </a:r>
            <a:r>
              <a:rPr lang="zh-CN" altLang="en-US" sz="2400" dirty="0">
                <a:solidFill>
                  <a:srgbClr val="FFFF00"/>
                </a:solidFill>
                <a:latin typeface="Arial" panose="020B0604020202020204" pitchFamily="34" charset="0"/>
                <a:ea typeface="宋体" panose="02010600030101010101" pitchFamily="2" charset="-122"/>
              </a:rPr>
              <a:t>年6月30日。      </a:t>
            </a:r>
            <a:endParaRPr lang="zh-CN" altLang="en-US" sz="2400" dirty="0">
              <a:solidFill>
                <a:srgbClr val="FFFF00"/>
              </a:solidFill>
              <a:latin typeface="Arial" panose="020B0604020202020204" pitchFamily="34" charset="0"/>
              <a:ea typeface="宋体" panose="02010600030101010101" pitchFamily="2" charset="-122"/>
            </a:endParaRPr>
          </a:p>
          <a:p>
            <a:pPr lvl="0"/>
            <a:r>
              <a:rPr lang="zh-CN" altLang="en-US" sz="2400" dirty="0">
                <a:solidFill>
                  <a:srgbClr val="FFFF00"/>
                </a:solidFill>
                <a:latin typeface="Arial" panose="020B0604020202020204" pitchFamily="34" charset="0"/>
                <a:ea typeface="宋体" panose="02010600030101010101" pitchFamily="2" charset="-122"/>
              </a:rPr>
              <a:t>       1、毕业生离校后至12月31日签约就业的，须携带所签协议书和报到证交学院，统一由就业工作处管理科每月至少两次集中到省毕分办办理就业手续。</a:t>
            </a:r>
            <a:endParaRPr lang="zh-CN" altLang="en-US" sz="2400" dirty="0">
              <a:solidFill>
                <a:srgbClr val="FFFF00"/>
              </a:solidFill>
              <a:latin typeface="Arial" panose="020B0604020202020204" pitchFamily="34" charset="0"/>
              <a:ea typeface="宋体" panose="02010600030101010101" pitchFamily="2" charset="-122"/>
            </a:endParaRPr>
          </a:p>
          <a:p>
            <a:pPr lvl="0"/>
            <a:r>
              <a:rPr lang="zh-CN" altLang="en-US" sz="2400" dirty="0">
                <a:solidFill>
                  <a:srgbClr val="FFFF00"/>
                </a:solidFill>
                <a:latin typeface="Arial" panose="020B0604020202020204" pitchFamily="34" charset="0"/>
                <a:ea typeface="宋体" panose="02010600030101010101" pitchFamily="2" charset="-122"/>
              </a:rPr>
              <a:t>        2、次年毕业生签约的，到单位所属地级市人力资源和社会保障局毕分办、河北省人力资源和社会保障厅毕分办等机构进行改派。</a:t>
            </a:r>
            <a:endParaRPr lang="zh-CN" altLang="en-US" sz="2400" dirty="0">
              <a:solidFill>
                <a:srgbClr val="FFFF00"/>
              </a:solidFill>
              <a:latin typeface="Arial" panose="020B0604020202020204" pitchFamily="34" charset="0"/>
              <a:ea typeface="宋体" panose="02010600030101010101" pitchFamily="2" charset="-122"/>
            </a:endParaRPr>
          </a:p>
          <a:p>
            <a:pPr lvl="0"/>
            <a:r>
              <a:rPr lang="zh-CN" altLang="en-US" sz="2400" dirty="0">
                <a:solidFill>
                  <a:srgbClr val="FFFF00"/>
                </a:solidFill>
                <a:latin typeface="Arial" panose="020B0604020202020204" pitchFamily="34" charset="0"/>
                <a:ea typeface="宋体" panose="02010600030101010101" pitchFamily="2" charset="-122"/>
              </a:rPr>
              <a:t>     </a:t>
            </a:r>
            <a:endParaRPr lang="zh-CN" altLang="en-US" sz="2400" dirty="0">
              <a:solidFill>
                <a:srgbClr val="FFFF00"/>
              </a:solidFill>
              <a:latin typeface="Arial" panose="020B0604020202020204" pitchFamily="34" charset="0"/>
              <a:ea typeface="宋体" panose="02010600030101010101" pitchFamily="2" charset="-122"/>
            </a:endParaRPr>
          </a:p>
        </p:txBody>
      </p:sp>
      <p:sp>
        <p:nvSpPr>
          <p:cNvPr id="14349"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4337"/>
          <p:cNvSpPr/>
          <p:nvPr>
            <p:ph type="title"/>
          </p:nvPr>
        </p:nvSpPr>
        <p:spPr>
          <a:xfrm>
            <a:off x="685800" y="274638"/>
            <a:ext cx="8001000" cy="1143000"/>
          </a:xfrm>
          <a:noFill/>
          <a:ln>
            <a:noFill/>
          </a:ln>
        </p:spPr>
        <p:txBody>
          <a:bodyPr anchor="ctr"/>
          <a:p>
            <a:pPr algn="l"/>
            <a:r>
              <a:rPr lang="zh-CN" altLang="en-US" sz="3200">
                <a:solidFill>
                  <a:srgbClr val="FF3300"/>
                </a:solidFill>
              </a:rPr>
              <a:t>毕业生档案转递方式及时间安排：</a:t>
            </a:r>
            <a:endParaRPr lang="zh-CN" altLang="en-US" sz="3200">
              <a:solidFill>
                <a:srgbClr val="FF3300"/>
              </a:solidFill>
            </a:endParaRPr>
          </a:p>
        </p:txBody>
      </p:sp>
      <p:sp>
        <p:nvSpPr>
          <p:cNvPr id="15362" name="文本占位符 14338"/>
          <p:cNvSpPr/>
          <p:nvPr>
            <p:ph idx="1"/>
          </p:nvPr>
        </p:nvSpPr>
        <p:spPr>
          <a:noFill/>
          <a:ln>
            <a:noFill/>
          </a:ln>
        </p:spPr>
        <p:txBody>
          <a:bodyPr anchor="t"/>
          <a:p>
            <a:pPr>
              <a:lnSpc>
                <a:spcPct val="90000"/>
              </a:lnSpc>
            </a:pPr>
            <a:r>
              <a:rPr lang="zh-CN" altLang="en-US" sz="2600" dirty="0">
                <a:solidFill>
                  <a:srgbClr val="FFFF00"/>
                </a:solidFill>
              </a:rPr>
              <a:t>（1）毕业生离校前档案由各班辅导员、班主任负责组档，就业工作处依据就业协议中档案邮寄地址、考研调档地址统一寄出。（组档时有特殊要求的请与班主任联系）</a:t>
            </a:r>
            <a:endParaRPr lang="zh-CN" altLang="en-US" sz="2600" dirty="0">
              <a:solidFill>
                <a:srgbClr val="FFFF00"/>
              </a:solidFill>
            </a:endParaRPr>
          </a:p>
          <a:p>
            <a:pPr>
              <a:lnSpc>
                <a:spcPct val="90000"/>
              </a:lnSpc>
            </a:pPr>
            <a:r>
              <a:rPr lang="zh-CN" altLang="en-US" sz="2600" dirty="0">
                <a:solidFill>
                  <a:srgbClr val="FFFF00"/>
                </a:solidFill>
              </a:rPr>
              <a:t>（2）毕业生档案寄发时间如下：第一批档案7月初寄出；一般按照先考研、后签约的顺序；离校后签约改派的毕业生，档案按月分批寄出。</a:t>
            </a:r>
            <a:endParaRPr lang="zh-CN" altLang="en-US" sz="2600" dirty="0">
              <a:solidFill>
                <a:srgbClr val="FFFF00"/>
              </a:solidFill>
            </a:endParaRPr>
          </a:p>
          <a:p>
            <a:pPr>
              <a:lnSpc>
                <a:spcPct val="90000"/>
              </a:lnSpc>
            </a:pPr>
            <a:r>
              <a:rPr lang="zh-CN" altLang="en-US" sz="2600" dirty="0">
                <a:solidFill>
                  <a:srgbClr val="FFFF00"/>
                </a:solidFill>
              </a:rPr>
              <a:t>（3）通过学校统一邮寄的档案，毕业生要主动到单位人事部门落实档案接收情况，如有问题请及时与就业管理科联系，亦可通过就业工作处网站查询。</a:t>
            </a:r>
            <a:endParaRPr lang="zh-CN" altLang="en-US" sz="2600" dirty="0">
              <a:solidFill>
                <a:srgbClr val="FFFF00"/>
              </a:solidFill>
            </a:endParaRPr>
          </a:p>
          <a:p>
            <a:pPr>
              <a:lnSpc>
                <a:spcPct val="90000"/>
              </a:lnSpc>
            </a:pPr>
            <a:endParaRPr lang="zh-CN" altLang="en-US" sz="2800" dirty="0"/>
          </a:p>
        </p:txBody>
      </p:sp>
      <p:sp>
        <p:nvSpPr>
          <p:cNvPr id="15363"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pic>
        <p:nvPicPr>
          <p:cNvPr id="4" name="图片 3" descr="08OQ77ZHCN{V(NQIQEFW_)L"/>
          <p:cNvPicPr>
            <a:picLocks noChangeAspect="1"/>
          </p:cNvPicPr>
          <p:nvPr/>
        </p:nvPicPr>
        <p:blipFill>
          <a:blip r:embed="rId1"/>
          <a:stretch>
            <a:fillRect/>
          </a:stretch>
        </p:blipFill>
        <p:spPr>
          <a:xfrm>
            <a:off x="1495425" y="1316990"/>
            <a:ext cx="6152515" cy="4809490"/>
          </a:xfrm>
          <a:prstGeom prst="rect">
            <a:avLst/>
          </a:prstGeom>
        </p:spPr>
      </p:pic>
    </p:spTree>
  </p:cSld>
  <p:clrMapOvr>
    <a:masterClrMapping/>
  </p:clrMapOvr>
  <p:transition>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人才调档函填写信息</a:t>
            </a:r>
            <a:endParaRPr lang="zh-CN" altLang="en-US"/>
          </a:p>
        </p:txBody>
      </p:sp>
      <p:sp>
        <p:nvSpPr>
          <p:cNvPr id="3" name="内容占位符 2"/>
          <p:cNvSpPr>
            <a:spLocks noGrp="1"/>
          </p:cNvSpPr>
          <p:nvPr>
            <p:ph idx="1"/>
          </p:nvPr>
        </p:nvSpPr>
        <p:spPr/>
        <p:txBody>
          <a:bodyPr/>
          <a:p>
            <a:endParaRPr lang="zh-CN" altLang="en-US"/>
          </a:p>
        </p:txBody>
      </p:sp>
      <p:pic>
        <p:nvPicPr>
          <p:cNvPr id="4" name="图片 3" descr="]V4])KGMF51{BJK463RIBBY"/>
          <p:cNvPicPr>
            <a:picLocks noChangeAspect="1"/>
          </p:cNvPicPr>
          <p:nvPr/>
        </p:nvPicPr>
        <p:blipFill>
          <a:blip r:embed="rId1"/>
          <a:stretch>
            <a:fillRect/>
          </a:stretch>
        </p:blipFill>
        <p:spPr>
          <a:xfrm>
            <a:off x="841375" y="1058545"/>
            <a:ext cx="7000240" cy="5609590"/>
          </a:xfrm>
          <a:prstGeom prst="rect">
            <a:avLst/>
          </a:prstGeom>
        </p:spPr>
      </p:pic>
    </p:spTree>
  </p:cSld>
  <p:clrMapOvr>
    <a:masterClrMapping/>
  </p:clrMapOvr>
  <p:transition>
    <p:split orient="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5361"/>
          <p:cNvSpPr/>
          <p:nvPr>
            <p:ph type="title"/>
          </p:nvPr>
        </p:nvSpPr>
        <p:spPr>
          <a:xfrm>
            <a:off x="457200" y="276225"/>
            <a:ext cx="7924800" cy="790575"/>
          </a:xfrm>
          <a:noFill/>
          <a:ln>
            <a:noFill/>
          </a:ln>
        </p:spPr>
        <p:txBody>
          <a:bodyPr anchor="ctr"/>
          <a:p>
            <a:r>
              <a:rPr lang="zh-CN" altLang="en-US" sz="3600" dirty="0">
                <a:solidFill>
                  <a:srgbClr val="FF3300"/>
                </a:solidFill>
              </a:rPr>
              <a:t>实行人事代理需要注意的几个问题</a:t>
            </a:r>
            <a:endParaRPr lang="zh-CN" altLang="en-US" sz="3600" dirty="0">
              <a:solidFill>
                <a:srgbClr val="FF3300"/>
              </a:solidFill>
            </a:endParaRPr>
          </a:p>
        </p:txBody>
      </p:sp>
      <p:sp>
        <p:nvSpPr>
          <p:cNvPr id="16386" name="文本占位符 15362"/>
          <p:cNvSpPr/>
          <p:nvPr>
            <p:ph idx="1"/>
          </p:nvPr>
        </p:nvSpPr>
        <p:spPr>
          <a:xfrm>
            <a:off x="534988" y="990600"/>
            <a:ext cx="8153400" cy="5410200"/>
          </a:xfrm>
          <a:noFill/>
          <a:ln>
            <a:noFill/>
          </a:ln>
        </p:spPr>
        <p:txBody>
          <a:bodyPr anchor="t"/>
          <a:p>
            <a:pPr>
              <a:lnSpc>
                <a:spcPct val="120000"/>
              </a:lnSpc>
            </a:pPr>
            <a:r>
              <a:rPr lang="zh-CN" altLang="en-US" sz="1700" dirty="0">
                <a:solidFill>
                  <a:srgbClr val="FFFF00"/>
                </a:solidFill>
              </a:rPr>
              <a:t>1、毕业生“学籍档案”与“人事档案”的区别及联系？ </a:t>
            </a:r>
            <a:endParaRPr lang="zh-CN" altLang="en-US" sz="1700" dirty="0">
              <a:solidFill>
                <a:srgbClr val="FFFF00"/>
              </a:solidFill>
            </a:endParaRPr>
          </a:p>
          <a:p>
            <a:pPr>
              <a:lnSpc>
                <a:spcPct val="120000"/>
              </a:lnSpc>
            </a:pPr>
            <a:r>
              <a:rPr lang="zh-CN" altLang="en-US" sz="1700" dirty="0">
                <a:solidFill>
                  <a:srgbClr val="FFFF00"/>
                </a:solidFill>
              </a:rPr>
              <a:t>毕业生的学籍档案是指通过参加全国统一考试并被录取的大中专院校学生的档案，它以文字资料的形式记录了高考成绩、在校学习成绩、家庭状况、在校期间表现和奖惩情况等。毕业生的人事档案由学籍档案转换而来，是指毕业生毕业后，在其学籍档案中放入该毕业生的报到证，然后由学校将档案转交毕业生就业单位的人事部门或委托的人才交流机构。这时的学籍档案正式成为人事档案，它是通过毕业生与用人单位或委托的人才交流机构签订就业协议，然后履行相关毕业程序并取得报到证后，才得以实现。 </a:t>
            </a:r>
            <a:endParaRPr lang="zh-CN" altLang="en-US" sz="1700" dirty="0">
              <a:solidFill>
                <a:srgbClr val="FFFF00"/>
              </a:solidFill>
            </a:endParaRPr>
          </a:p>
          <a:p>
            <a:pPr>
              <a:lnSpc>
                <a:spcPct val="120000"/>
              </a:lnSpc>
            </a:pPr>
            <a:r>
              <a:rPr lang="zh-CN" altLang="en-US" sz="1700" dirty="0">
                <a:solidFill>
                  <a:srgbClr val="FFFF00"/>
                </a:solidFill>
              </a:rPr>
              <a:t>2、毕业生应如何对待自己的档案？</a:t>
            </a:r>
            <a:endParaRPr lang="zh-CN" altLang="en-US" sz="1700" dirty="0">
              <a:solidFill>
                <a:srgbClr val="FFFF00"/>
              </a:solidFill>
            </a:endParaRPr>
          </a:p>
          <a:p>
            <a:pPr>
              <a:lnSpc>
                <a:spcPct val="120000"/>
              </a:lnSpc>
            </a:pPr>
            <a:r>
              <a:rPr lang="zh-CN" altLang="en-US" sz="1700" dirty="0">
                <a:solidFill>
                  <a:srgbClr val="FFFF00"/>
                </a:solidFill>
              </a:rPr>
              <a:t>现在，企事业单位招聘员工，国家公务员的选拔等都要审查档案，并以其记载的相关资讯作为甄选人才的重要证据，另外，如办理社会保险、职称评定、出具各种相关证明等也都需要你的人事档案。强调一点，你的转正定级、职称评定等相关事宜都是由学籍档案转换成人事档案后才能进行的。按国家政策规定，大中专毕业生毕业（以报道证人事部门签署日期为准）一年后，即可由所在单位人事部门或委托的人才交流机构批准转正定级；本科毕业生毕业工作一年（以报道日期计）、大中专毕业生毕业工作满三年可申报初级职称，由所在单位人事部门或委托的人才交流机构负责办理。</a:t>
            </a:r>
            <a:endParaRPr lang="zh-CN" altLang="en-US" sz="1700" dirty="0">
              <a:solidFill>
                <a:srgbClr val="FFFF00"/>
              </a:solidFill>
            </a:endParaRPr>
          </a:p>
        </p:txBody>
      </p:sp>
      <p:sp>
        <p:nvSpPr>
          <p:cNvPr id="16387"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6385"/>
          <p:cNvSpPr/>
          <p:nvPr>
            <p:ph type="title"/>
          </p:nvPr>
        </p:nvSpPr>
        <p:spPr>
          <a:xfrm>
            <a:off x="457200" y="276225"/>
            <a:ext cx="7924800" cy="790575"/>
          </a:xfrm>
          <a:noFill/>
          <a:ln>
            <a:noFill/>
          </a:ln>
        </p:spPr>
        <p:txBody>
          <a:bodyPr anchor="ctr"/>
          <a:p>
            <a:r>
              <a:rPr lang="zh-CN" altLang="en-US" sz="3600" dirty="0">
                <a:solidFill>
                  <a:srgbClr val="FF3300"/>
                </a:solidFill>
              </a:rPr>
              <a:t>实行人事代理需要注意的几个问题</a:t>
            </a:r>
            <a:endParaRPr lang="zh-CN" altLang="en-US" sz="3600" dirty="0">
              <a:solidFill>
                <a:srgbClr val="FF3300"/>
              </a:solidFill>
            </a:endParaRPr>
          </a:p>
        </p:txBody>
      </p:sp>
      <p:sp>
        <p:nvSpPr>
          <p:cNvPr id="17410" name="文本占位符 16386"/>
          <p:cNvSpPr/>
          <p:nvPr>
            <p:ph idx="1"/>
          </p:nvPr>
        </p:nvSpPr>
        <p:spPr>
          <a:xfrm>
            <a:off x="536575" y="1219200"/>
            <a:ext cx="8151813" cy="5181600"/>
          </a:xfrm>
          <a:noFill/>
          <a:ln>
            <a:noFill/>
          </a:ln>
        </p:spPr>
        <p:txBody>
          <a:bodyPr anchor="t"/>
          <a:p>
            <a:pPr>
              <a:lnSpc>
                <a:spcPct val="130000"/>
              </a:lnSpc>
            </a:pPr>
            <a:r>
              <a:rPr lang="zh-CN" altLang="en-US" sz="1800" dirty="0">
                <a:solidFill>
                  <a:srgbClr val="FFFF00"/>
                </a:solidFill>
              </a:rPr>
              <a:t>3、河北省人才交流服务中心 </a:t>
            </a:r>
            <a:endParaRPr lang="zh-CN" altLang="en-US" sz="1800" dirty="0">
              <a:solidFill>
                <a:srgbClr val="FFFF00"/>
              </a:solidFill>
            </a:endParaRPr>
          </a:p>
          <a:p>
            <a:pPr>
              <a:lnSpc>
                <a:spcPct val="130000"/>
              </a:lnSpc>
            </a:pPr>
            <a:r>
              <a:rPr lang="zh-CN" altLang="en-US" sz="1800" dirty="0">
                <a:solidFill>
                  <a:srgbClr val="FFFF00"/>
                </a:solidFill>
              </a:rPr>
              <a:t>地址：石家庄市裕华西路9号/省人才大厦 邮 编：050000</a:t>
            </a:r>
            <a:endParaRPr lang="zh-CN" altLang="en-US" sz="1800" dirty="0">
              <a:solidFill>
                <a:srgbClr val="FFFF00"/>
              </a:solidFill>
            </a:endParaRPr>
          </a:p>
          <a:p>
            <a:pPr>
              <a:lnSpc>
                <a:spcPct val="130000"/>
              </a:lnSpc>
            </a:pPr>
            <a:r>
              <a:rPr lang="zh-CN" altLang="en-US" sz="1800" dirty="0">
                <a:solidFill>
                  <a:srgbClr val="FFFF00"/>
                </a:solidFill>
              </a:rPr>
              <a:t>联系电话：0311--87802031/2030 </a:t>
            </a:r>
            <a:endParaRPr lang="zh-CN" altLang="en-US" sz="1800" dirty="0">
              <a:solidFill>
                <a:srgbClr val="FFFF00"/>
              </a:solidFill>
            </a:endParaRPr>
          </a:p>
          <a:p>
            <a:pPr>
              <a:lnSpc>
                <a:spcPct val="130000"/>
              </a:lnSpc>
            </a:pPr>
            <a:r>
              <a:rPr lang="zh-CN" altLang="en-US" sz="1800" dirty="0">
                <a:solidFill>
                  <a:srgbClr val="FFFF00"/>
                </a:solidFill>
              </a:rPr>
              <a:t>周一至周日全天办公 </a:t>
            </a:r>
            <a:r>
              <a:rPr lang="en-US" altLang="zh-CN" sz="1800" dirty="0">
                <a:solidFill>
                  <a:srgbClr val="FFFF00"/>
                </a:solidFill>
              </a:rPr>
              <a:t>(</a:t>
            </a:r>
            <a:r>
              <a:rPr lang="zh-CN" altLang="en-US" sz="1800" dirty="0">
                <a:solidFill>
                  <a:srgbClr val="FFFF00"/>
                </a:solidFill>
              </a:rPr>
              <a:t>省人才二楼</a:t>
            </a:r>
            <a:r>
              <a:rPr lang="en-US" altLang="zh-CN" sz="1800" dirty="0">
                <a:solidFill>
                  <a:srgbClr val="FFFF00"/>
                </a:solidFill>
              </a:rPr>
              <a:t>)</a:t>
            </a:r>
            <a:endParaRPr lang="en-US" altLang="zh-CN" sz="1800" dirty="0">
              <a:solidFill>
                <a:srgbClr val="FFFF00"/>
              </a:solidFill>
            </a:endParaRPr>
          </a:p>
          <a:p>
            <a:pPr>
              <a:lnSpc>
                <a:spcPct val="130000"/>
              </a:lnSpc>
            </a:pPr>
            <a:r>
              <a:rPr lang="zh-CN" altLang="en-US" sz="1800" dirty="0">
                <a:solidFill>
                  <a:srgbClr val="FFFF00"/>
                </a:solidFill>
              </a:rPr>
              <a:t>4、与省人才签订三方后如何解约？</a:t>
            </a:r>
            <a:endParaRPr lang="zh-CN" altLang="en-US" sz="1800" dirty="0">
              <a:solidFill>
                <a:srgbClr val="FFFF00"/>
              </a:solidFill>
            </a:endParaRPr>
          </a:p>
          <a:p>
            <a:pPr>
              <a:lnSpc>
                <a:spcPct val="130000"/>
              </a:lnSpc>
            </a:pPr>
            <a:r>
              <a:rPr lang="zh-CN" altLang="en-US" sz="1800" dirty="0">
                <a:solidFill>
                  <a:srgbClr val="FFFF00"/>
                </a:solidFill>
              </a:rPr>
              <a:t>与省人才签订三方后，又找到合适的单位（具有人事档案管理权限），需要办理解约。携带三方协议、报到证原件到省人才开具解约证明，回学校就业处（四办130）换取新的就业协议，重新签订。</a:t>
            </a:r>
            <a:endParaRPr lang="zh-CN" altLang="en-US" sz="1800" dirty="0">
              <a:solidFill>
                <a:srgbClr val="FFFF00"/>
              </a:solidFill>
            </a:endParaRPr>
          </a:p>
        </p:txBody>
      </p:sp>
      <p:sp>
        <p:nvSpPr>
          <p:cNvPr id="17411"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7409"/>
          <p:cNvSpPr/>
          <p:nvPr>
            <p:ph type="title"/>
          </p:nvPr>
        </p:nvSpPr>
        <p:spPr>
          <a:xfrm>
            <a:off x="457200" y="276225"/>
            <a:ext cx="8229600" cy="638175"/>
          </a:xfrm>
          <a:noFill/>
          <a:ln>
            <a:noFill/>
          </a:ln>
        </p:spPr>
        <p:txBody>
          <a:bodyPr anchor="ctr"/>
          <a:p>
            <a:r>
              <a:rPr lang="zh-CN" altLang="en-US" sz="4000" dirty="0">
                <a:solidFill>
                  <a:srgbClr val="FF3300"/>
                </a:solidFill>
              </a:rPr>
              <a:t>户口转移：毕业生落户省人才</a:t>
            </a:r>
            <a:endParaRPr lang="zh-CN" altLang="en-US" sz="4000" dirty="0">
              <a:solidFill>
                <a:srgbClr val="FF3300"/>
              </a:solidFill>
            </a:endParaRPr>
          </a:p>
        </p:txBody>
      </p:sp>
      <p:sp>
        <p:nvSpPr>
          <p:cNvPr id="17411" name="文本占位符 17410"/>
          <p:cNvSpPr/>
          <p:nvPr>
            <p:ph idx="1"/>
          </p:nvPr>
        </p:nvSpPr>
        <p:spPr>
          <a:xfrm>
            <a:off x="457200" y="990600"/>
            <a:ext cx="8382000" cy="5410200"/>
          </a:xfrm>
          <a:noFill/>
          <a:ln>
            <a:noFill/>
            <a:miter/>
          </a:ln>
        </p:spPr>
        <p:txBody>
          <a:bodyPr/>
          <a:p>
            <a:pPr marL="1905" indent="-344805" fontAlgn="base">
              <a:lnSpc>
                <a:spcPct val="80000"/>
              </a:lnSpc>
              <a:buNone/>
            </a:pPr>
            <a:r>
              <a:rPr lang="zh-CN" altLang="en-US" sz="2000" strike="noStrike" noProof="1" dirty="0"/>
              <a:t>        </a:t>
            </a:r>
            <a:r>
              <a:rPr lang="zh-CN" altLang="en-US" sz="2000" strike="noStrike" noProof="1" dirty="0">
                <a:solidFill>
                  <a:srgbClr val="FFFF00"/>
                </a:solidFill>
              </a:rPr>
              <a:t>毕业生可将档案托管在人才中心，户口落在人才中心集体户，也可单独在人才中心托管档案，户口迁回原籍。</a:t>
            </a:r>
            <a:endParaRPr lang="zh-CN" altLang="en-US" sz="2000" strike="noStrike" noProof="1" dirty="0">
              <a:solidFill>
                <a:srgbClr val="FFFF00"/>
              </a:solidFill>
            </a:endParaRPr>
          </a:p>
          <a:p>
            <a:pPr marL="1905" indent="-344805" fontAlgn="base">
              <a:lnSpc>
                <a:spcPct val="80000"/>
              </a:lnSpc>
              <a:buNone/>
            </a:pPr>
            <a:endParaRPr lang="zh-CN" altLang="en-US" sz="2000" strike="noStrike" noProof="1" dirty="0">
              <a:solidFill>
                <a:srgbClr val="FFFF00"/>
              </a:solidFill>
            </a:endParaRPr>
          </a:p>
          <a:p>
            <a:pPr marL="1905" indent="-344805" fontAlgn="base">
              <a:lnSpc>
                <a:spcPct val="80000"/>
              </a:lnSpc>
              <a:buNone/>
            </a:pPr>
            <a:r>
              <a:rPr lang="zh-CN" altLang="en-US" sz="2000" strike="noStrike" noProof="1" dirty="0">
                <a:solidFill>
                  <a:srgbClr val="FFFF00"/>
                </a:solidFill>
              </a:rPr>
              <a:t>所需证件及材料：</a:t>
            </a:r>
            <a:endParaRPr lang="zh-CN" altLang="en-US" sz="2000" strike="noStrike" noProof="1" dirty="0">
              <a:solidFill>
                <a:srgbClr val="FFFF00"/>
              </a:solidFill>
            </a:endParaRPr>
          </a:p>
          <a:p>
            <a:pPr marL="1905" indent="-344805" fontAlgn="base">
              <a:lnSpc>
                <a:spcPct val="80000"/>
              </a:lnSpc>
            </a:pPr>
            <a:r>
              <a:rPr lang="zh-CN" altLang="en-US" sz="2000" strike="noStrike" noProof="1" dirty="0">
                <a:solidFill>
                  <a:srgbClr val="FFFF00"/>
                </a:solidFill>
              </a:rPr>
              <a:t>1、就业协议书；</a:t>
            </a:r>
            <a:endParaRPr lang="zh-CN" altLang="en-US" sz="2000" strike="noStrike" noProof="1" dirty="0">
              <a:solidFill>
                <a:srgbClr val="FFFF00"/>
              </a:solidFill>
            </a:endParaRPr>
          </a:p>
          <a:p>
            <a:pPr marL="1905" indent="-344805" fontAlgn="base">
              <a:lnSpc>
                <a:spcPct val="80000"/>
              </a:lnSpc>
            </a:pPr>
            <a:r>
              <a:rPr lang="zh-CN" altLang="en-US" sz="2000" strike="noStrike" noProof="1" dirty="0">
                <a:solidFill>
                  <a:srgbClr val="FFFF00"/>
                </a:solidFill>
              </a:rPr>
              <a:t>2、（报到证、毕业证、身份证）原件及A4纸复印件各一份；身份证复印件中写明身高、血型、联系电话、QQ号；</a:t>
            </a:r>
            <a:endParaRPr lang="zh-CN" altLang="en-US" sz="2000" strike="noStrike" noProof="1" dirty="0">
              <a:solidFill>
                <a:srgbClr val="FFFF00"/>
              </a:solidFill>
            </a:endParaRPr>
          </a:p>
          <a:p>
            <a:pPr marL="1905" indent="-344805" fontAlgn="base">
              <a:lnSpc>
                <a:spcPct val="80000"/>
              </a:lnSpc>
            </a:pPr>
            <a:r>
              <a:rPr lang="zh-CN" altLang="en-US" sz="2000" strike="noStrike" noProof="1" dirty="0">
                <a:solidFill>
                  <a:srgbClr val="FFFF00"/>
                </a:solidFill>
              </a:rPr>
              <a:t>3、一寸彩色白底大头照2张；</a:t>
            </a:r>
            <a:endParaRPr lang="zh-CN" altLang="en-US" sz="2000" strike="noStrike" noProof="1" dirty="0">
              <a:solidFill>
                <a:srgbClr val="FFFF00"/>
              </a:solidFill>
            </a:endParaRPr>
          </a:p>
          <a:p>
            <a:pPr marL="1905" indent="-344805" fontAlgn="base">
              <a:lnSpc>
                <a:spcPct val="80000"/>
              </a:lnSpc>
            </a:pPr>
            <a:r>
              <a:rPr lang="zh-CN" altLang="en-US" sz="2000" strike="noStrike" noProof="1" dirty="0">
                <a:solidFill>
                  <a:srgbClr val="FFFF00"/>
                </a:solidFill>
              </a:rPr>
              <a:t>4、外地院校毕业生持户口迁移证原件（石家庄地区院校毕业生持户口页原件）；</a:t>
            </a:r>
            <a:endParaRPr lang="zh-CN" altLang="en-US" sz="2000" strike="noStrike" noProof="1" dirty="0">
              <a:solidFill>
                <a:srgbClr val="FFFF00"/>
              </a:solidFill>
            </a:endParaRPr>
          </a:p>
          <a:p>
            <a:pPr marL="1905" indent="-344805" fontAlgn="base">
              <a:lnSpc>
                <a:spcPct val="80000"/>
              </a:lnSpc>
              <a:buNone/>
            </a:pPr>
            <a:endParaRPr lang="zh-CN" altLang="en-US" sz="2000" strike="noStrike" noProof="1" dirty="0">
              <a:solidFill>
                <a:srgbClr val="FFFF00"/>
              </a:solidFill>
            </a:endParaRPr>
          </a:p>
          <a:p>
            <a:pPr marL="1905" indent="-344805" fontAlgn="base">
              <a:lnSpc>
                <a:spcPct val="80000"/>
              </a:lnSpc>
              <a:buNone/>
            </a:pPr>
            <a:r>
              <a:rPr lang="zh-CN" altLang="en-US" sz="2000" strike="noStrike" noProof="1" dirty="0">
                <a:solidFill>
                  <a:srgbClr val="FFFF00"/>
                </a:solidFill>
              </a:rPr>
              <a:t>办事流程及注意事项：</a:t>
            </a:r>
            <a:endParaRPr lang="zh-CN" altLang="en-US" sz="2000" strike="noStrike" noProof="1" dirty="0">
              <a:solidFill>
                <a:srgbClr val="FFFF00"/>
              </a:solidFill>
            </a:endParaRPr>
          </a:p>
          <a:p>
            <a:pPr marL="1905" indent="-344805" fontAlgn="base">
              <a:lnSpc>
                <a:spcPct val="80000"/>
              </a:lnSpc>
            </a:pPr>
            <a:r>
              <a:rPr lang="zh-CN" altLang="en-US" sz="2000" strike="noStrike" noProof="1" dirty="0">
                <a:solidFill>
                  <a:srgbClr val="FFFF00"/>
                </a:solidFill>
              </a:rPr>
              <a:t>1、携带上述材料到省人才中心二楼服务前台36号窗口审核材料，材料合格后缴纳相关费用，由由省人才市场将材料整理好需本人前往公安局办理落户。</a:t>
            </a:r>
            <a:endParaRPr lang="zh-CN" altLang="en-US" sz="2000" strike="noStrike" noProof="1" dirty="0">
              <a:solidFill>
                <a:srgbClr val="FFFF00"/>
              </a:solidFill>
            </a:endParaRPr>
          </a:p>
          <a:p>
            <a:pPr marL="1905" indent="-344805" fontAlgn="base">
              <a:lnSpc>
                <a:spcPct val="80000"/>
              </a:lnSpc>
            </a:pPr>
            <a:r>
              <a:rPr lang="zh-CN" altLang="en-US" sz="2000" strike="noStrike" noProof="1" dirty="0">
                <a:solidFill>
                  <a:srgbClr val="FFFF00"/>
                </a:solidFill>
              </a:rPr>
              <a:t>2、户口属于石家庄市常住户口户口性质为集体户，户口由省人才中心统一管理，集体户口实行年审制，并为落户人员办理借用，迁出等服务项目。</a:t>
            </a:r>
            <a:endParaRPr lang="zh-CN" altLang="en-US" sz="2000" strike="noStrike" noProof="1" dirty="0">
              <a:solidFill>
                <a:srgbClr val="FFFF00"/>
              </a:solidFill>
            </a:endParaRPr>
          </a:p>
          <a:p>
            <a:pPr marL="1905" indent="-344805" fontAlgn="base">
              <a:lnSpc>
                <a:spcPct val="80000"/>
              </a:lnSpc>
              <a:buNone/>
            </a:pPr>
            <a:r>
              <a:rPr lang="zh-CN" altLang="en-US" sz="2000" strike="noStrike" noProof="1" dirty="0">
                <a:solidFill>
                  <a:srgbClr val="FFFF00"/>
                </a:solidFill>
              </a:rPr>
              <a:t>户口保管费30元/年，首年另交200元落户费。</a:t>
            </a:r>
            <a:endParaRPr lang="zh-CN" altLang="en-US" sz="2000" strike="noStrike" noProof="1" dirty="0">
              <a:solidFill>
                <a:srgbClr val="FFFF00"/>
              </a:solidFill>
            </a:endParaRPr>
          </a:p>
          <a:p>
            <a:pPr marL="1905" indent="-1905" fontAlgn="base">
              <a:lnSpc>
                <a:spcPct val="80000"/>
              </a:lnSpc>
            </a:pPr>
            <a:endParaRPr lang="zh-CN" altLang="en-US" sz="1600" strike="noStrike" noProof="1" dirty="0">
              <a:solidFill>
                <a:srgbClr val="FFFF00"/>
              </a:solidFill>
            </a:endParaRPr>
          </a:p>
        </p:txBody>
      </p:sp>
      <p:sp>
        <p:nvSpPr>
          <p:cNvPr id="18435"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8433"/>
          <p:cNvSpPr/>
          <p:nvPr>
            <p:ph type="title"/>
          </p:nvPr>
        </p:nvSpPr>
        <p:spPr>
          <a:xfrm>
            <a:off x="457200" y="49213"/>
            <a:ext cx="8229600" cy="487362"/>
          </a:xfrm>
          <a:noFill/>
          <a:ln>
            <a:noFill/>
          </a:ln>
        </p:spPr>
        <p:txBody>
          <a:bodyPr anchor="ctr"/>
          <a:p>
            <a:r>
              <a:rPr lang="zh-CN" altLang="en-US" sz="4000" dirty="0">
                <a:solidFill>
                  <a:srgbClr val="FF3300"/>
                </a:solidFill>
              </a:rPr>
              <a:t>户口转移：学校保卫处户籍科</a:t>
            </a:r>
            <a:endParaRPr lang="zh-CN" altLang="en-US" sz="4000" dirty="0">
              <a:solidFill>
                <a:srgbClr val="FF3300"/>
              </a:solidFill>
            </a:endParaRPr>
          </a:p>
        </p:txBody>
      </p:sp>
      <p:sp>
        <p:nvSpPr>
          <p:cNvPr id="19458" name="文本占位符 18434"/>
          <p:cNvSpPr/>
          <p:nvPr>
            <p:ph idx="1"/>
          </p:nvPr>
        </p:nvSpPr>
        <p:spPr>
          <a:noFill/>
          <a:ln>
            <a:noFill/>
          </a:ln>
        </p:spPr>
        <p:txBody>
          <a:bodyPr anchor="t"/>
          <a:p/>
        </p:txBody>
      </p:sp>
      <p:pic>
        <p:nvPicPr>
          <p:cNvPr id="19459" name="图片 18435" descr="户口迁出"/>
          <p:cNvPicPr>
            <a:picLocks noChangeAspect="1"/>
          </p:cNvPicPr>
          <p:nvPr/>
        </p:nvPicPr>
        <p:blipFill>
          <a:blip r:embed="rId1"/>
          <a:stretch>
            <a:fillRect/>
          </a:stretch>
        </p:blipFill>
        <p:spPr>
          <a:xfrm>
            <a:off x="0" y="663575"/>
            <a:ext cx="9144000" cy="6286500"/>
          </a:xfrm>
          <a:prstGeom prst="rect">
            <a:avLst/>
          </a:prstGeom>
          <a:noFill/>
          <a:ln w="9525">
            <a:noFill/>
          </a:ln>
        </p:spPr>
      </p:pic>
      <p:sp>
        <p:nvSpPr>
          <p:cNvPr id="19460"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21505"/>
          <p:cNvSpPr>
            <a:spLocks noGrp="1"/>
          </p:cNvSpPr>
          <p:nvPr>
            <p:ph type="title"/>
          </p:nvPr>
        </p:nvSpPr>
        <p:spPr>
          <a:xfrm>
            <a:off x="0" y="1600200"/>
            <a:ext cx="8839200" cy="2286000"/>
          </a:xfrm>
          <a:noFill/>
          <a:ln>
            <a:noFill/>
          </a:ln>
        </p:spPr>
        <p:txBody>
          <a:bodyPr anchor="t"/>
          <a:p>
            <a:r>
              <a:rPr lang="zh-CN" altLang="en-US" sz="5500" dirty="0">
                <a:solidFill>
                  <a:srgbClr val="FFFF00"/>
                </a:solidFill>
              </a:rPr>
              <a:t>法学院201</a:t>
            </a:r>
            <a:r>
              <a:rPr lang="en-US" altLang="zh-CN" sz="5500" dirty="0">
                <a:solidFill>
                  <a:srgbClr val="FFFF00"/>
                </a:solidFill>
              </a:rPr>
              <a:t>7</a:t>
            </a:r>
            <a:r>
              <a:rPr lang="zh-CN" altLang="en-US" sz="5500" dirty="0">
                <a:solidFill>
                  <a:srgbClr val="FFFF00"/>
                </a:solidFill>
              </a:rPr>
              <a:t>届毕业生就业工作会</a:t>
            </a:r>
            <a:endParaRPr lang="zh-CN" altLang="en-US" sz="5500" dirty="0">
              <a:solidFill>
                <a:srgbClr val="FFFF00"/>
              </a:solidFill>
            </a:endParaRPr>
          </a:p>
        </p:txBody>
      </p:sp>
      <p:sp>
        <p:nvSpPr>
          <p:cNvPr id="4098" name="文本框 21506"/>
          <p:cNvSpPr txBox="1"/>
          <p:nvPr/>
        </p:nvSpPr>
        <p:spPr>
          <a:xfrm>
            <a:off x="3581400" y="5661025"/>
            <a:ext cx="1783080" cy="365760"/>
          </a:xfrm>
          <a:prstGeom prst="rect">
            <a:avLst/>
          </a:prstGeom>
          <a:noFill/>
          <a:ln w="9525">
            <a:noFill/>
          </a:ln>
        </p:spPr>
        <p:txBody>
          <a:bodyPr wrap="none" anchor="t">
            <a:spAutoFit/>
          </a:bodyPr>
          <a:p>
            <a:pPr lvl="0"/>
            <a:r>
              <a:rPr lang="zh-CN" altLang="en-US" dirty="0">
                <a:solidFill>
                  <a:srgbClr val="FFFF00"/>
                </a:solidFill>
                <a:latin typeface="Arial" panose="020B0604020202020204" pitchFamily="34" charset="0"/>
                <a:ea typeface="宋体" panose="02010600030101010101" pitchFamily="2" charset="-122"/>
              </a:rPr>
              <a:t>二〇一七年五月</a:t>
            </a:r>
            <a:endParaRPr lang="zh-CN" altLang="en-US" dirty="0">
              <a:solidFill>
                <a:srgbClr val="FFFF00"/>
              </a:solidFill>
              <a:latin typeface="Arial" panose="020B0604020202020204" pitchFamily="34" charset="0"/>
              <a:ea typeface="宋体" panose="02010600030101010101" pitchFamily="2" charset="-122"/>
            </a:endParaRPr>
          </a:p>
        </p:txBody>
      </p:sp>
      <p:sp>
        <p:nvSpPr>
          <p:cNvPr id="4099"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20481"/>
          <p:cNvSpPr txBox="1"/>
          <p:nvPr/>
        </p:nvSpPr>
        <p:spPr>
          <a:xfrm>
            <a:off x="685800" y="2133600"/>
            <a:ext cx="8382000" cy="1408113"/>
          </a:xfrm>
          <a:prstGeom prst="rect">
            <a:avLst/>
          </a:prstGeom>
          <a:noFill/>
          <a:ln w="9525">
            <a:noFill/>
            <a:miter/>
          </a:ln>
        </p:spPr>
        <p:txBody>
          <a:bodyPr>
            <a:spAutoFit/>
          </a:bodyPr>
          <a:p>
            <a:pPr lvl="0" algn="ctr" fontAlgn="base">
              <a:lnSpc>
                <a:spcPct val="120000"/>
              </a:lnSpc>
            </a:pPr>
            <a:r>
              <a:rPr lang="zh-CN" altLang="en-US" sz="7200" b="1" strike="noStrike" noProof="1">
                <a:solidFill>
                  <a:srgbClr val="FFFF00"/>
                </a:solidFill>
                <a:effectLst>
                  <a:outerShdw blurRad="38100" dist="38100" dir="2700000">
                    <a:srgbClr val="000000"/>
                  </a:outerShdw>
                </a:effectLst>
                <a:latin typeface="黑体" panose="02010609060101010101" pitchFamily="2" charset="-122"/>
                <a:ea typeface="黑体" panose="02010609060101010101" pitchFamily="2" charset="-122"/>
                <a:cs typeface="+mn-ea"/>
              </a:rPr>
              <a:t>谢谢大家！ </a:t>
            </a:r>
            <a:endParaRPr lang="zh-CN" altLang="en-US" sz="7200" b="1" strike="noStrike" noProof="1">
              <a:solidFill>
                <a:srgbClr val="FFFF00"/>
              </a:solidFill>
              <a:effectLst>
                <a:outerShdw blurRad="38100" dist="38100" dir="2700000">
                  <a:srgbClr val="000000"/>
                </a:outerShdw>
              </a:effectLst>
              <a:latin typeface="黑体" panose="02010609060101010101" pitchFamily="2" charset="-122"/>
              <a:ea typeface="黑体" panose="02010609060101010101" pitchFamily="2" charset="-122"/>
            </a:endParaRPr>
          </a:p>
        </p:txBody>
      </p:sp>
      <p:sp>
        <p:nvSpPr>
          <p:cNvPr id="2"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1505"/>
          <p:cNvSpPr>
            <a:spLocks noGrp="1"/>
          </p:cNvSpPr>
          <p:nvPr>
            <p:ph type="title"/>
          </p:nvPr>
        </p:nvSpPr>
        <p:spPr>
          <a:xfrm>
            <a:off x="0" y="1600200"/>
            <a:ext cx="8839200" cy="2286000"/>
          </a:xfrm>
          <a:noFill/>
          <a:ln>
            <a:noFill/>
          </a:ln>
        </p:spPr>
        <p:txBody>
          <a:bodyPr anchor="t"/>
          <a:p>
            <a:r>
              <a:rPr lang="zh-CN" altLang="en-US" sz="5500" dirty="0">
                <a:solidFill>
                  <a:srgbClr val="FFFF00"/>
                </a:solidFill>
                <a:latin typeface="黑体" panose="02010609060101010101" pitchFamily="2" charset="-122"/>
                <a:ea typeface="黑体" panose="02010609060101010101" pitchFamily="2" charset="-122"/>
              </a:rPr>
              <a:t>法学院</a:t>
            </a:r>
            <a:r>
              <a:rPr lang="en-US" altLang="zh-CN" sz="5500" dirty="0">
                <a:solidFill>
                  <a:srgbClr val="FFFF00"/>
                </a:solidFill>
                <a:latin typeface="黑体" panose="02010609060101010101" pitchFamily="2" charset="-122"/>
                <a:ea typeface="黑体" panose="02010609060101010101" pitchFamily="2" charset="-122"/>
              </a:rPr>
              <a:t>“</a:t>
            </a:r>
            <a:r>
              <a:rPr lang="zh-CN" altLang="en-US" sz="5500" dirty="0">
                <a:solidFill>
                  <a:srgbClr val="FFFF00"/>
                </a:solidFill>
                <a:latin typeface="黑体" panose="02010609060101010101" pitchFamily="2" charset="-122"/>
                <a:ea typeface="黑体" panose="02010609060101010101" pitchFamily="2" charset="-122"/>
              </a:rPr>
              <a:t>党员先锋工程</a:t>
            </a:r>
            <a:r>
              <a:rPr lang="en-US" altLang="zh-CN" sz="5500" dirty="0">
                <a:solidFill>
                  <a:srgbClr val="FFFF00"/>
                </a:solidFill>
                <a:latin typeface="黑体" panose="02010609060101010101" pitchFamily="2" charset="-122"/>
                <a:ea typeface="黑体" panose="02010609060101010101" pitchFamily="2" charset="-122"/>
              </a:rPr>
              <a:t>”</a:t>
            </a:r>
            <a:br>
              <a:rPr lang="en-US" altLang="zh-CN" sz="5500" dirty="0">
                <a:solidFill>
                  <a:srgbClr val="FFFF00"/>
                </a:solidFill>
              </a:rPr>
            </a:br>
            <a:r>
              <a:rPr lang="en-US" altLang="zh-CN" sz="5500" dirty="0">
                <a:solidFill>
                  <a:srgbClr val="FFFF00"/>
                </a:solidFill>
              </a:rPr>
              <a:t>    —</a:t>
            </a:r>
            <a:r>
              <a:rPr lang="zh-CN" altLang="en-US" dirty="0">
                <a:solidFill>
                  <a:srgbClr val="FFFF00"/>
                </a:solidFill>
              </a:rPr>
              <a:t>毕业生党员文明离校教育会</a:t>
            </a:r>
            <a:endParaRPr lang="zh-CN" altLang="en-US" dirty="0">
              <a:solidFill>
                <a:srgbClr val="FFFF00"/>
              </a:solidFill>
            </a:endParaRPr>
          </a:p>
        </p:txBody>
      </p:sp>
      <p:sp>
        <p:nvSpPr>
          <p:cNvPr id="21506" name="文本框 21506"/>
          <p:cNvSpPr txBox="1"/>
          <p:nvPr/>
        </p:nvSpPr>
        <p:spPr>
          <a:xfrm>
            <a:off x="3581400" y="5661025"/>
            <a:ext cx="1783080" cy="365760"/>
          </a:xfrm>
          <a:prstGeom prst="rect">
            <a:avLst/>
          </a:prstGeom>
          <a:noFill/>
          <a:ln w="9525">
            <a:noFill/>
          </a:ln>
        </p:spPr>
        <p:txBody>
          <a:bodyPr wrap="none" anchor="t">
            <a:spAutoFit/>
          </a:bodyPr>
          <a:p>
            <a:pPr lvl="0"/>
            <a:r>
              <a:rPr lang="zh-CN" altLang="en-US" dirty="0">
                <a:solidFill>
                  <a:srgbClr val="FFFF00"/>
                </a:solidFill>
                <a:latin typeface="Arial" panose="020B0604020202020204" pitchFamily="34" charset="0"/>
                <a:ea typeface="宋体" panose="02010600030101010101" pitchFamily="2" charset="-122"/>
              </a:rPr>
              <a:t>二〇一七</a:t>
            </a:r>
            <a:r>
              <a:rPr lang="zh-CN" altLang="en-US" dirty="0">
                <a:solidFill>
                  <a:srgbClr val="FFFF00"/>
                </a:solidFill>
                <a:latin typeface="Arial" panose="020B0604020202020204" pitchFamily="34" charset="0"/>
                <a:ea typeface="宋体" panose="02010600030101010101" pitchFamily="2" charset="-122"/>
              </a:rPr>
              <a:t>年五月</a:t>
            </a:r>
            <a:endParaRPr lang="zh-CN" altLang="en-US" dirty="0">
              <a:solidFill>
                <a:srgbClr val="FFFF00"/>
              </a:solidFill>
              <a:latin typeface="Arial" panose="020B0604020202020204" pitchFamily="34" charset="0"/>
              <a:ea typeface="宋体" panose="02010600030101010101" pitchFamily="2" charset="-122"/>
            </a:endParaRPr>
          </a:p>
        </p:txBody>
      </p:sp>
      <p:sp>
        <p:nvSpPr>
          <p:cNvPr id="21507"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9457"/>
          <p:cNvSpPr/>
          <p:nvPr>
            <p:ph type="title"/>
          </p:nvPr>
        </p:nvSpPr>
        <p:spPr>
          <a:xfrm>
            <a:off x="457200" y="276225"/>
            <a:ext cx="8229600" cy="790575"/>
          </a:xfrm>
          <a:noFill/>
          <a:ln>
            <a:noFill/>
          </a:ln>
        </p:spPr>
        <p:txBody>
          <a:bodyPr anchor="ctr"/>
          <a:p>
            <a:r>
              <a:rPr lang="zh-CN" altLang="en-US" dirty="0">
                <a:solidFill>
                  <a:srgbClr val="FF3300"/>
                </a:solidFill>
              </a:rPr>
              <a:t>党关系转移</a:t>
            </a:r>
            <a:endParaRPr lang="zh-CN" altLang="en-US" dirty="0">
              <a:solidFill>
                <a:srgbClr val="FF3300"/>
              </a:solidFill>
            </a:endParaRPr>
          </a:p>
        </p:txBody>
      </p:sp>
      <p:sp>
        <p:nvSpPr>
          <p:cNvPr id="19459" name="文本占位符 19458"/>
          <p:cNvSpPr/>
          <p:nvPr>
            <p:ph idx="1"/>
          </p:nvPr>
        </p:nvSpPr>
        <p:spPr>
          <a:xfrm>
            <a:off x="457200" y="1143000"/>
            <a:ext cx="7924800" cy="5486400"/>
          </a:xfrm>
          <a:noFill/>
          <a:ln>
            <a:noFill/>
            <a:miter/>
          </a:ln>
        </p:spPr>
        <p:txBody>
          <a:bodyPr/>
          <a:p>
            <a:pPr marL="1905" indent="-344805" fontAlgn="base">
              <a:lnSpc>
                <a:spcPct val="120000"/>
              </a:lnSpc>
              <a:buNone/>
            </a:pPr>
            <a:r>
              <a:rPr lang="zh-CN" altLang="en-US" sz="2000" strike="noStrike" noProof="1" dirty="0">
                <a:solidFill>
                  <a:srgbClr val="FFFF00"/>
                </a:solidFill>
              </a:rPr>
              <a:t>离校前办理流程：</a:t>
            </a:r>
            <a:endParaRPr lang="zh-CN" altLang="en-US" sz="2000" strike="noStrike" noProof="1" dirty="0">
              <a:solidFill>
                <a:srgbClr val="FFFF00"/>
              </a:solidFill>
            </a:endParaRPr>
          </a:p>
          <a:p>
            <a:pPr marL="1905" indent="-1905" fontAlgn="base">
              <a:lnSpc>
                <a:spcPct val="120000"/>
              </a:lnSpc>
            </a:pPr>
            <a:r>
              <a:rPr lang="zh-CN" altLang="en-US" sz="2000" strike="noStrike" noProof="1" dirty="0">
                <a:solidFill>
                  <a:srgbClr val="FFFF00"/>
                </a:solidFill>
              </a:rPr>
              <a:t>1、党员填写《毕业生党员组织关系转移登记表》《毕业生党员组织关系迁移签字确认表》，单位或党组织名称一定要写清楚。</a:t>
            </a:r>
            <a:endParaRPr lang="zh-CN" altLang="en-US" sz="2000" strike="noStrike" noProof="1" dirty="0">
              <a:solidFill>
                <a:srgbClr val="FFFF00"/>
              </a:solidFill>
            </a:endParaRPr>
          </a:p>
          <a:p>
            <a:pPr marL="1905" indent="-1905" fontAlgn="base">
              <a:lnSpc>
                <a:spcPct val="120000"/>
              </a:lnSpc>
            </a:pPr>
            <a:r>
              <a:rPr lang="zh-CN" altLang="en-US" sz="2000" strike="noStrike" noProof="1" dirty="0">
                <a:solidFill>
                  <a:srgbClr val="FFFF00"/>
                </a:solidFill>
              </a:rPr>
              <a:t>2、6月份离校前最后一次整理党员个人档案。</a:t>
            </a:r>
            <a:endParaRPr lang="zh-CN" altLang="en-US" sz="2000" strike="noStrike" noProof="1" dirty="0">
              <a:solidFill>
                <a:srgbClr val="FFFF00"/>
              </a:solidFill>
            </a:endParaRPr>
          </a:p>
          <a:p>
            <a:pPr marL="1905" indent="-1905" fontAlgn="base">
              <a:lnSpc>
                <a:spcPct val="120000"/>
              </a:lnSpc>
            </a:pPr>
            <a:r>
              <a:rPr lang="zh-CN" altLang="en-US" sz="2000" strike="noStrike" noProof="1" dirty="0">
                <a:solidFill>
                  <a:srgbClr val="FFFF00"/>
                </a:solidFill>
              </a:rPr>
              <a:t>3、6月底离校时，随毕业证、学位证、报到证，一起领取组织关系介绍信、党员档案。</a:t>
            </a:r>
            <a:endParaRPr lang="zh-CN" altLang="en-US" sz="2000" strike="noStrike" noProof="1" dirty="0">
              <a:solidFill>
                <a:srgbClr val="FFFF00"/>
              </a:solidFill>
            </a:endParaRPr>
          </a:p>
          <a:p>
            <a:pPr marL="1905" indent="-1905" fontAlgn="base">
              <a:lnSpc>
                <a:spcPct val="120000"/>
              </a:lnSpc>
            </a:pPr>
            <a:r>
              <a:rPr lang="zh-CN" altLang="en-US" sz="2000" strike="noStrike" noProof="1" dirty="0">
                <a:solidFill>
                  <a:srgbClr val="FFFF00"/>
                </a:solidFill>
              </a:rPr>
              <a:t>4、90天内将介绍信、档案交至转入地党组织。</a:t>
            </a:r>
            <a:endParaRPr lang="zh-CN" altLang="en-US" sz="2000" strike="noStrike" noProof="1" dirty="0">
              <a:solidFill>
                <a:srgbClr val="FFFF00"/>
              </a:solidFill>
            </a:endParaRPr>
          </a:p>
          <a:p>
            <a:pPr marL="1905" indent="-1905" fontAlgn="base">
              <a:lnSpc>
                <a:spcPct val="120000"/>
              </a:lnSpc>
            </a:pPr>
            <a:endParaRPr lang="zh-CN" altLang="en-US" sz="2000" strike="noStrike" noProof="1" dirty="0">
              <a:solidFill>
                <a:srgbClr val="FFFF00"/>
              </a:solidFill>
            </a:endParaRPr>
          </a:p>
          <a:p>
            <a:pPr marL="1905" indent="-344805" fontAlgn="base">
              <a:lnSpc>
                <a:spcPct val="120000"/>
              </a:lnSpc>
              <a:buNone/>
            </a:pPr>
            <a:r>
              <a:rPr lang="zh-CN" altLang="en-US" sz="2000" strike="noStrike" noProof="1" dirty="0">
                <a:solidFill>
                  <a:srgbClr val="FFFF00"/>
                </a:solidFill>
              </a:rPr>
              <a:t>转往人才办理流程：</a:t>
            </a:r>
            <a:endParaRPr lang="zh-CN" altLang="en-US" sz="2000" strike="noStrike" noProof="1" dirty="0">
              <a:solidFill>
                <a:srgbClr val="FFFF00"/>
              </a:solidFill>
            </a:endParaRPr>
          </a:p>
          <a:p>
            <a:pPr marL="1905" indent="-1905" fontAlgn="base">
              <a:lnSpc>
                <a:spcPct val="120000"/>
              </a:lnSpc>
            </a:pPr>
            <a:r>
              <a:rPr lang="zh-CN" altLang="en-US" sz="2000" strike="noStrike" noProof="1" dirty="0">
                <a:solidFill>
                  <a:srgbClr val="FFFF00"/>
                </a:solidFill>
              </a:rPr>
              <a:t>1、党关系转入怎么办理？提供在人才存档的档案编号，持转出地开出的党组织关系介绍信到党委办理转入手续。（档案须在档案室落入有了存档编号后党组织关系才能接收）</a:t>
            </a:r>
            <a:endParaRPr lang="zh-CN" altLang="en-US" sz="2000" strike="noStrike" noProof="1" dirty="0">
              <a:solidFill>
                <a:srgbClr val="FFFF00"/>
              </a:solidFill>
            </a:endParaRPr>
          </a:p>
          <a:p>
            <a:pPr marL="1905" indent="-1905" fontAlgn="base">
              <a:lnSpc>
                <a:spcPct val="120000"/>
              </a:lnSpc>
            </a:pPr>
            <a:r>
              <a:rPr lang="zh-CN" altLang="en-US" sz="2000" strike="noStrike" noProof="1" dirty="0">
                <a:solidFill>
                  <a:srgbClr val="FFFF00"/>
                </a:solidFill>
              </a:rPr>
              <a:t>2、对大中专毕业生党员给予执行毕业第一年每月2元的党费标准。</a:t>
            </a:r>
            <a:endParaRPr lang="zh-CN" altLang="en-US" sz="2000" strike="noStrike" noProof="1" dirty="0">
              <a:solidFill>
                <a:srgbClr val="FFFF00"/>
              </a:solidFill>
            </a:endParaRPr>
          </a:p>
        </p:txBody>
      </p:sp>
      <p:sp>
        <p:nvSpPr>
          <p:cNvPr id="22531"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1" name="组合 4097"/>
          <p:cNvGrpSpPr/>
          <p:nvPr/>
        </p:nvGrpSpPr>
        <p:grpSpPr>
          <a:xfrm>
            <a:off x="0" y="762000"/>
            <a:ext cx="9144000" cy="285750"/>
            <a:chOff x="0" y="0"/>
            <a:chExt cx="5760" cy="180"/>
          </a:xfrm>
        </p:grpSpPr>
        <p:grpSp>
          <p:nvGrpSpPr>
            <p:cNvPr id="5122" name="组合 4098"/>
            <p:cNvGrpSpPr/>
            <p:nvPr/>
          </p:nvGrpSpPr>
          <p:grpSpPr>
            <a:xfrm flipH="1">
              <a:off x="4896" y="0"/>
              <a:ext cx="864" cy="180"/>
              <a:chOff x="0" y="0"/>
              <a:chExt cx="1361" cy="311"/>
            </a:xfrm>
          </p:grpSpPr>
          <p:sp>
            <p:nvSpPr>
              <p:cNvPr id="5123" name="燕尾形 4099"/>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5124" name="燕尾形 4100"/>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5125" name="燕尾形 4101"/>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5126" name="燕尾形 4102"/>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5127" name="燕尾形 4103"/>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5128" name="燕尾形 4104"/>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5129" name="燕尾形 4105"/>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5130" name="直接连接符 4106"/>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4108" name="矩形 4107"/>
          <p:cNvSpPr/>
          <p:nvPr/>
        </p:nvSpPr>
        <p:spPr>
          <a:xfrm>
            <a:off x="457200" y="304800"/>
            <a:ext cx="6781800" cy="457200"/>
          </a:xfrm>
          <a:prstGeom prst="rect">
            <a:avLst/>
          </a:prstGeom>
          <a:noFill/>
          <a:ln w="9525">
            <a:noFill/>
            <a:miter/>
          </a:ln>
        </p:spPr>
        <p:txBody>
          <a:bodyPr>
            <a:spAutoFit/>
          </a:bodyPr>
          <a:p>
            <a:pPr lvl="0" fontAlgn="base"/>
            <a:r>
              <a:rPr lang="zh-CN" altLang="en-US" sz="2400" strike="noStrike" noProof="1" dirty="0">
                <a:solidFill>
                  <a:srgbClr val="FFFF00"/>
                </a:solidFill>
                <a:effectLst>
                  <a:outerShdw blurRad="38100" dist="38100" dir="2700000">
                    <a:srgbClr val="000000"/>
                  </a:outerShdw>
                </a:effectLst>
                <a:latin typeface="Arial" panose="020B0604020202020204" pitchFamily="34" charset="0"/>
                <a:ea typeface="宋体" panose="02010600030101010101" pitchFamily="2" charset="-122"/>
                <a:cs typeface="+mn-ea"/>
              </a:rPr>
              <a:t>就业工作安排表</a:t>
            </a:r>
            <a:endParaRPr lang="zh-CN" altLang="en-US" sz="2400" strike="noStrike" noProof="1" dirty="0">
              <a:solidFill>
                <a:srgbClr val="FFFF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graphicFrame>
        <p:nvGraphicFramePr>
          <p:cNvPr id="4109" name="内容占位符 4108"/>
          <p:cNvGraphicFramePr/>
          <p:nvPr>
            <p:ph/>
          </p:nvPr>
        </p:nvGraphicFramePr>
        <p:xfrm>
          <a:off x="381000" y="1219200"/>
          <a:ext cx="8229600" cy="5000625"/>
        </p:xfrm>
        <a:graphic>
          <a:graphicData uri="http://schemas.openxmlformats.org/drawingml/2006/table">
            <a:tbl>
              <a:tblPr/>
              <a:tblGrid>
                <a:gridCol w="1066800"/>
                <a:gridCol w="7162800"/>
              </a:tblGrid>
              <a:tr h="396875">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zh-CN" altLang="en-US" sz="2000">
                          <a:solidFill>
                            <a:srgbClr val="FFFF00"/>
                          </a:solidFill>
                          <a:latin typeface="Times New Roman" panose="02020603050405020304" pitchFamily="2" charset="0"/>
                          <a:ea typeface="Times New Roman" panose="02020603050405020304" pitchFamily="2" charset="0"/>
                        </a:rPr>
                        <a:t>时间</a:t>
                      </a:r>
                      <a:endParaRPr lang="zh-CN" altLang="en-US" sz="200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zh-CN" altLang="en-US" sz="2000">
                          <a:solidFill>
                            <a:srgbClr val="FFFF00"/>
                          </a:solidFill>
                          <a:latin typeface="Times New Roman" panose="02020603050405020304" pitchFamily="2" charset="0"/>
                          <a:ea typeface="Times New Roman" panose="02020603050405020304" pitchFamily="2" charset="0"/>
                        </a:rPr>
                        <a:t>工作安排</a:t>
                      </a:r>
                      <a:endParaRPr lang="zh-CN" altLang="en-US" sz="200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84225">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en-US" altLang="zh-CN" sz="2000">
                          <a:solidFill>
                            <a:srgbClr val="FFFF00"/>
                          </a:solidFill>
                          <a:latin typeface="Times New Roman" panose="02020603050405020304" pitchFamily="2" charset="0"/>
                          <a:ea typeface="Times New Roman" panose="02020603050405020304" pitchFamily="2" charset="0"/>
                        </a:rPr>
                        <a:t>5</a:t>
                      </a:r>
                      <a:r>
                        <a:rPr lang="zh-CN" altLang="en-US" sz="2000">
                          <a:solidFill>
                            <a:srgbClr val="FFFF00"/>
                          </a:solidFill>
                          <a:latin typeface="Times New Roman" panose="02020603050405020304" pitchFamily="2" charset="0"/>
                          <a:ea typeface="文鼎粗圆简" pitchFamily="1" charset="-122"/>
                        </a:rPr>
                        <a:t>月份</a:t>
                      </a:r>
                      <a:endParaRPr lang="zh-CN" altLang="en-US" sz="200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zh-CN" altLang="en-US" sz="2000" dirty="0">
                          <a:solidFill>
                            <a:srgbClr val="FFFF00"/>
                          </a:solidFill>
                          <a:latin typeface="Times New Roman" panose="02020603050405020304" pitchFamily="2" charset="0"/>
                          <a:ea typeface="Times New Roman" panose="02020603050405020304" pitchFamily="2" charset="0"/>
                        </a:rPr>
                        <a:t>5</a:t>
                      </a:r>
                      <a:r>
                        <a:rPr lang="zh-CN" altLang="en-US" sz="2000" dirty="0">
                          <a:solidFill>
                            <a:srgbClr val="FFFF00"/>
                          </a:solidFill>
                          <a:latin typeface="宋体" panose="02010600030101010101" pitchFamily="2" charset="-122"/>
                          <a:ea typeface="Times New Roman" panose="02020603050405020304" pitchFamily="2" charset="0"/>
                        </a:rPr>
                        <a:t>月份集中做好</a:t>
                      </a:r>
                      <a:r>
                        <a:rPr lang="zh-CN" altLang="en-US" sz="2000" dirty="0">
                          <a:solidFill>
                            <a:srgbClr val="FFFF00"/>
                          </a:solidFill>
                          <a:latin typeface="Times New Roman" panose="02020603050405020304" pitchFamily="2" charset="0"/>
                          <a:ea typeface="Times New Roman" panose="02020603050405020304" pitchFamily="2" charset="0"/>
                        </a:rPr>
                        <a:t>201</a:t>
                      </a:r>
                      <a:r>
                        <a:rPr lang="en-US" altLang="zh-CN" sz="2000" dirty="0">
                          <a:solidFill>
                            <a:srgbClr val="FFFF00"/>
                          </a:solidFill>
                          <a:latin typeface="Times New Roman" panose="02020603050405020304" pitchFamily="2" charset="0"/>
                          <a:ea typeface="Times New Roman" panose="02020603050405020304" pitchFamily="2" charset="0"/>
                        </a:rPr>
                        <a:t>6</a:t>
                      </a:r>
                      <a:r>
                        <a:rPr lang="zh-CN" altLang="en-US" sz="2000" dirty="0">
                          <a:solidFill>
                            <a:srgbClr val="FFFF00"/>
                          </a:solidFill>
                          <a:latin typeface="宋体" panose="02010600030101010101" pitchFamily="2" charset="-122"/>
                          <a:ea typeface="Times New Roman" panose="02020603050405020304" pitchFamily="2" charset="0"/>
                        </a:rPr>
                        <a:t>届毕业生各种就业情况、就业材料的审核、汇总及上报审批工作。</a:t>
                      </a:r>
                      <a:endParaRPr lang="zh-CN" altLang="en-US" sz="2000" dirty="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616075">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en-US" altLang="zh-CN" sz="2000">
                          <a:solidFill>
                            <a:srgbClr val="FFFF00"/>
                          </a:solidFill>
                          <a:latin typeface="Times New Roman" panose="02020603050405020304" pitchFamily="2" charset="0"/>
                          <a:ea typeface="Times New Roman" panose="02020603050405020304" pitchFamily="2" charset="0"/>
                        </a:rPr>
                        <a:t>6</a:t>
                      </a:r>
                      <a:r>
                        <a:rPr lang="zh-CN" altLang="en-US" sz="2000">
                          <a:solidFill>
                            <a:srgbClr val="FFFF00"/>
                          </a:solidFill>
                          <a:latin typeface="宋体" panose="02010600030101010101" pitchFamily="2" charset="-122"/>
                          <a:ea typeface="Times New Roman" panose="02020603050405020304" pitchFamily="2" charset="0"/>
                        </a:rPr>
                        <a:t>月份</a:t>
                      </a:r>
                      <a:endParaRPr lang="zh-CN" altLang="en-US" sz="200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zh-CN" altLang="en-US" sz="2000" dirty="0">
                          <a:solidFill>
                            <a:srgbClr val="FFFF00"/>
                          </a:solidFill>
                          <a:latin typeface="Times New Roman" panose="02020603050405020304" pitchFamily="2" charset="0"/>
                          <a:ea typeface="Times New Roman" panose="02020603050405020304" pitchFamily="2" charset="0"/>
                        </a:rPr>
                        <a:t>（1）就业方案的整理、上报，报到证的打印与发放等工作。</a:t>
                      </a:r>
                      <a:endParaRPr lang="zh-CN" altLang="en-US" sz="2000" dirty="0">
                        <a:solidFill>
                          <a:srgbClr val="FFFF00"/>
                        </a:solidFill>
                        <a:latin typeface="Times New Roman" panose="02020603050405020304" pitchFamily="2" charset="0"/>
                        <a:ea typeface="Times New Roman" panose="02020603050405020304" pitchFamily="2" charset="0"/>
                      </a:endParaRPr>
                    </a:p>
                    <a:p>
                      <a:pPr marL="0" lvl="0" indent="0" fontAlgn="ctr">
                        <a:spcBef>
                          <a:spcPct val="0"/>
                        </a:spcBef>
                        <a:buNone/>
                      </a:pPr>
                      <a:r>
                        <a:rPr lang="zh-CN" altLang="en-US" sz="2000" dirty="0">
                          <a:solidFill>
                            <a:srgbClr val="FFFF00"/>
                          </a:solidFill>
                          <a:latin typeface="Times New Roman" panose="02020603050405020304" pitchFamily="2" charset="0"/>
                        </a:rPr>
                        <a:t>（2）组档工作、毕业生凭就业报到证办理户口迁移手续。</a:t>
                      </a:r>
                      <a:endParaRPr lang="zh-CN" altLang="en-US" sz="2000" dirty="0">
                        <a:solidFill>
                          <a:srgbClr val="FFFF00"/>
                        </a:solidFill>
                        <a:latin typeface="Times New Roman" panose="02020603050405020304" pitchFamily="2" charset="0"/>
                      </a:endParaRPr>
                    </a:p>
                    <a:p>
                      <a:pPr marL="0" lvl="0" indent="0" fontAlgn="ctr">
                        <a:spcBef>
                          <a:spcPct val="0"/>
                        </a:spcBef>
                        <a:buNone/>
                      </a:pPr>
                      <a:r>
                        <a:rPr lang="zh-CN" altLang="en-US" sz="2000" dirty="0">
                          <a:solidFill>
                            <a:srgbClr val="FFFF00"/>
                          </a:solidFill>
                          <a:latin typeface="Times New Roman" panose="02020603050405020304" pitchFamily="2" charset="0"/>
                        </a:rPr>
                        <a:t>（3）各项离校手续的办理</a:t>
                      </a:r>
                      <a:endParaRPr lang="zh-CN" altLang="en-US" sz="2000" dirty="0">
                        <a:solidFill>
                          <a:srgbClr val="FFFF00"/>
                        </a:solidFill>
                        <a:latin typeface="Times New Roman" panose="02020603050405020304" pitchFamily="2" charset="0"/>
                      </a:endParaRPr>
                    </a:p>
                    <a:p>
                      <a:pPr marL="0" lvl="0" indent="0" fontAlgn="ctr">
                        <a:spcBef>
                          <a:spcPct val="0"/>
                        </a:spcBef>
                        <a:buNone/>
                      </a:pPr>
                      <a:r>
                        <a:rPr lang="zh-CN" altLang="en-US" sz="2000" dirty="0">
                          <a:solidFill>
                            <a:srgbClr val="FFFF00"/>
                          </a:solidFill>
                        </a:rPr>
                        <a:t>（4）领取毕业证、学位证、报到证、党组织关系介绍信、党员档案等材料。</a:t>
                      </a:r>
                      <a:endParaRPr lang="zh-CN" altLang="en-US" sz="2000" dirty="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203450">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en-US" altLang="zh-CN" sz="2000">
                          <a:solidFill>
                            <a:srgbClr val="FFFF00"/>
                          </a:solidFill>
                          <a:latin typeface="Times New Roman" panose="02020603050405020304" pitchFamily="2" charset="0"/>
                          <a:ea typeface="Times New Roman" panose="02020603050405020304" pitchFamily="2" charset="0"/>
                        </a:rPr>
                        <a:t>7-8</a:t>
                      </a:r>
                      <a:r>
                        <a:rPr lang="zh-CN" altLang="en-US" sz="2000">
                          <a:solidFill>
                            <a:srgbClr val="FFFF00"/>
                          </a:solidFill>
                          <a:latin typeface="Times New Roman" panose="02020603050405020304" pitchFamily="2" charset="0"/>
                          <a:ea typeface="文鼎粗圆简" pitchFamily="1" charset="-122"/>
                        </a:rPr>
                        <a:t>月份</a:t>
                      </a:r>
                      <a:endParaRPr lang="zh-CN" altLang="en-US" sz="200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fontAlgn="ctr">
                        <a:spcBef>
                          <a:spcPct val="0"/>
                        </a:spcBef>
                        <a:buNone/>
                      </a:pPr>
                      <a:r>
                        <a:rPr lang="zh-CN" altLang="en-US" sz="2000" dirty="0">
                          <a:solidFill>
                            <a:srgbClr val="FFFF00"/>
                          </a:solidFill>
                          <a:latin typeface="宋体" panose="02010600030101010101" pitchFamily="2" charset="-122"/>
                        </a:rPr>
                        <a:t>（</a:t>
                      </a:r>
                      <a:r>
                        <a:rPr lang="zh-CN" altLang="en-US" sz="2000" dirty="0">
                          <a:solidFill>
                            <a:srgbClr val="FFFF00"/>
                          </a:solidFill>
                          <a:latin typeface="Times New Roman" panose="02020603050405020304" pitchFamily="2" charset="0"/>
                          <a:ea typeface="Times New Roman" panose="02020603050405020304" pitchFamily="2" charset="0"/>
                        </a:rPr>
                        <a:t>1</a:t>
                      </a:r>
                      <a:r>
                        <a:rPr lang="zh-CN" altLang="en-US" sz="2000" dirty="0">
                          <a:solidFill>
                            <a:srgbClr val="FFFF00"/>
                          </a:solidFill>
                          <a:latin typeface="宋体" panose="02010600030101010101" pitchFamily="2" charset="-122"/>
                        </a:rPr>
                        <a:t>）</a:t>
                      </a:r>
                      <a:r>
                        <a:rPr lang="zh-CN" altLang="en-US" sz="2000" dirty="0">
                          <a:solidFill>
                            <a:srgbClr val="FFFF00"/>
                          </a:solidFill>
                          <a:latin typeface="Times New Roman" panose="02020603050405020304" pitchFamily="2" charset="0"/>
                          <a:ea typeface="Times New Roman" panose="02020603050405020304" pitchFamily="2" charset="0"/>
                        </a:rPr>
                        <a:t>7</a:t>
                      </a:r>
                      <a:r>
                        <a:rPr lang="zh-CN" altLang="en-US" sz="2000" dirty="0">
                          <a:solidFill>
                            <a:srgbClr val="FFFF00"/>
                          </a:solidFill>
                          <a:latin typeface="宋体" panose="02010600030101010101" pitchFamily="2" charset="-122"/>
                        </a:rPr>
                        <a:t>月初，就业管理科将根据毕业生升学和签约情况寄送</a:t>
                      </a:r>
                      <a:r>
                        <a:rPr lang="zh-CN" altLang="en-US" sz="2000" dirty="0">
                          <a:solidFill>
                            <a:srgbClr val="FFFF00"/>
                          </a:solidFill>
                          <a:latin typeface="Times New Roman" panose="02020603050405020304" pitchFamily="2" charset="0"/>
                          <a:ea typeface="Times New Roman" panose="02020603050405020304" pitchFamily="2" charset="0"/>
                        </a:rPr>
                        <a:t>201</a:t>
                      </a:r>
                      <a:r>
                        <a:rPr lang="zh-CN" altLang="en-US" sz="2000" dirty="0">
                          <a:solidFill>
                            <a:srgbClr val="FFFF00"/>
                          </a:solidFill>
                          <a:latin typeface="Times New Roman" panose="02020603050405020304" pitchFamily="2" charset="0"/>
                        </a:rPr>
                        <a:t>5</a:t>
                      </a:r>
                      <a:r>
                        <a:rPr lang="zh-CN" altLang="en-US" sz="2000" dirty="0">
                          <a:solidFill>
                            <a:srgbClr val="FFFF00"/>
                          </a:solidFill>
                          <a:latin typeface="宋体" panose="02010600030101010101" pitchFamily="2" charset="-122"/>
                        </a:rPr>
                        <a:t>届毕业生档案。</a:t>
                      </a:r>
                      <a:r>
                        <a:rPr lang="zh-CN" altLang="en-US" sz="2000" dirty="0">
                          <a:solidFill>
                            <a:srgbClr val="FFFF00"/>
                          </a:solidFill>
                          <a:latin typeface="Times New Roman" panose="02020603050405020304" pitchFamily="2" charset="0"/>
                          <a:ea typeface="Times New Roman" panose="02020603050405020304" pitchFamily="2" charset="0"/>
                        </a:rPr>
                        <a:t> </a:t>
                      </a:r>
                      <a:r>
                        <a:rPr lang="zh-CN" altLang="en-US" sz="2000" dirty="0">
                          <a:solidFill>
                            <a:srgbClr val="FFFF00"/>
                          </a:solidFill>
                          <a:latin typeface="宋体" panose="02010600030101010101" pitchFamily="2" charset="-122"/>
                        </a:rPr>
                        <a:t>                               </a:t>
                      </a:r>
                      <a:endParaRPr lang="zh-CN" altLang="en-US" sz="2000" dirty="0">
                        <a:solidFill>
                          <a:srgbClr val="FFFF00"/>
                        </a:solidFill>
                        <a:latin typeface="宋体" panose="02010600030101010101" pitchFamily="2" charset="-122"/>
                      </a:endParaRPr>
                    </a:p>
                    <a:p>
                      <a:pPr marL="0" lvl="0" indent="0" fontAlgn="ctr">
                        <a:spcBef>
                          <a:spcPct val="0"/>
                        </a:spcBef>
                        <a:buNone/>
                      </a:pPr>
                      <a:r>
                        <a:rPr lang="zh-CN" altLang="en-US" sz="2000" dirty="0">
                          <a:solidFill>
                            <a:srgbClr val="FFFF00"/>
                          </a:solidFill>
                          <a:latin typeface="宋体" panose="02010600030101010101" pitchFamily="2" charset="-122"/>
                        </a:rPr>
                        <a:t>（2）7-8月,做好新增签约、考研和其他就业材料的汇总报送工作。</a:t>
                      </a:r>
                      <a:endParaRPr lang="zh-CN" altLang="en-US" sz="2000" dirty="0">
                        <a:solidFill>
                          <a:srgbClr val="FFFF00"/>
                        </a:solidFill>
                      </a:endParaRPr>
                    </a:p>
                  </a:txBody>
                  <a:tcPr vert="horz"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149"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5121" descr="离校工作安排"/>
          <p:cNvPicPr>
            <a:picLocks noChangeAspect="1"/>
          </p:cNvPicPr>
          <p:nvPr/>
        </p:nvPicPr>
        <p:blipFill>
          <a:blip r:embed="rId1"/>
          <a:stretch>
            <a:fillRect/>
          </a:stretch>
        </p:blipFill>
        <p:spPr>
          <a:xfrm>
            <a:off x="0" y="0"/>
            <a:ext cx="5143500" cy="6858000"/>
          </a:xfrm>
          <a:prstGeom prst="rect">
            <a:avLst/>
          </a:prstGeom>
          <a:noFill/>
          <a:ln w="9525">
            <a:noFill/>
          </a:ln>
        </p:spPr>
      </p:pic>
      <p:sp>
        <p:nvSpPr>
          <p:cNvPr id="6146" name="文本框 5122"/>
          <p:cNvSpPr txBox="1"/>
          <p:nvPr/>
        </p:nvSpPr>
        <p:spPr>
          <a:xfrm>
            <a:off x="6457950" y="2098675"/>
            <a:ext cx="457200" cy="4073525"/>
          </a:xfrm>
          <a:prstGeom prst="rect">
            <a:avLst/>
          </a:prstGeom>
          <a:noFill/>
          <a:ln w="9525">
            <a:noFill/>
          </a:ln>
        </p:spPr>
        <p:txBody>
          <a:bodyPr vert="eaVert" wrap="square" anchor="t">
            <a:spAutoFit/>
          </a:bodyPr>
          <a:p>
            <a:pPr lvl="0"/>
            <a:endParaRPr>
              <a:latin typeface="Arial" panose="020B0604020202020204" pitchFamily="34" charset="0"/>
              <a:ea typeface="宋体" panose="02010600030101010101" pitchFamily="2" charset="-122"/>
            </a:endParaRPr>
          </a:p>
        </p:txBody>
      </p:sp>
      <p:sp>
        <p:nvSpPr>
          <p:cNvPr id="6147" name="文本框 5123"/>
          <p:cNvSpPr txBox="1"/>
          <p:nvPr/>
        </p:nvSpPr>
        <p:spPr>
          <a:xfrm>
            <a:off x="5621338" y="2051050"/>
            <a:ext cx="3065462" cy="1311275"/>
          </a:xfrm>
          <a:prstGeom prst="rect">
            <a:avLst/>
          </a:prstGeom>
          <a:noFill/>
          <a:ln w="9525">
            <a:noFill/>
          </a:ln>
        </p:spPr>
        <p:txBody>
          <a:bodyPr anchor="t">
            <a:spAutoFit/>
          </a:bodyPr>
          <a:p>
            <a:pPr lvl="0" algn="ctr"/>
            <a:r>
              <a:rPr lang="zh-CN" altLang="en-US" sz="4000" dirty="0">
                <a:solidFill>
                  <a:srgbClr val="FFFF00"/>
                </a:solidFill>
                <a:latin typeface="Arial" panose="020B0604020202020204" pitchFamily="34" charset="0"/>
                <a:ea typeface="宋体" panose="02010600030101010101" pitchFamily="2" charset="-122"/>
              </a:rPr>
              <a:t>2014年</a:t>
            </a:r>
            <a:endParaRPr lang="zh-CN" altLang="en-US" sz="4000" dirty="0">
              <a:solidFill>
                <a:srgbClr val="FFFF00"/>
              </a:solidFill>
              <a:latin typeface="Arial" panose="020B0604020202020204" pitchFamily="34" charset="0"/>
              <a:ea typeface="宋体" panose="02010600030101010101" pitchFamily="2" charset="-122"/>
            </a:endParaRPr>
          </a:p>
          <a:p>
            <a:pPr lvl="0" algn="ctr"/>
            <a:r>
              <a:rPr lang="zh-CN" altLang="en-US" sz="4000" dirty="0">
                <a:solidFill>
                  <a:srgbClr val="FFFF00"/>
                </a:solidFill>
                <a:latin typeface="Arial" panose="020B0604020202020204" pitchFamily="34" charset="0"/>
                <a:ea typeface="宋体" panose="02010600030101010101" pitchFamily="2" charset="-122"/>
              </a:rPr>
              <a:t>离校安排</a:t>
            </a:r>
            <a:endParaRPr lang="zh-CN" altLang="en-US" sz="4000" dirty="0">
              <a:solidFill>
                <a:srgbClr val="FFFF00"/>
              </a:solidFill>
              <a:latin typeface="Arial" panose="020B0604020202020204" pitchFamily="34" charset="0"/>
              <a:ea typeface="宋体" panose="02010600030101010101" pitchFamily="2" charset="-122"/>
            </a:endParaRPr>
          </a:p>
        </p:txBody>
      </p:sp>
      <p:sp>
        <p:nvSpPr>
          <p:cNvPr id="6148"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9" name="组合 6145"/>
          <p:cNvGrpSpPr/>
          <p:nvPr/>
        </p:nvGrpSpPr>
        <p:grpSpPr>
          <a:xfrm>
            <a:off x="0" y="762000"/>
            <a:ext cx="9144000" cy="285750"/>
            <a:chOff x="0" y="0"/>
            <a:chExt cx="5760" cy="180"/>
          </a:xfrm>
        </p:grpSpPr>
        <p:grpSp>
          <p:nvGrpSpPr>
            <p:cNvPr id="7170" name="组合 6146"/>
            <p:cNvGrpSpPr/>
            <p:nvPr/>
          </p:nvGrpSpPr>
          <p:grpSpPr>
            <a:xfrm flipH="1">
              <a:off x="4896" y="0"/>
              <a:ext cx="864" cy="180"/>
              <a:chOff x="0" y="0"/>
              <a:chExt cx="1361" cy="311"/>
            </a:xfrm>
          </p:grpSpPr>
          <p:sp>
            <p:nvSpPr>
              <p:cNvPr id="7171" name="燕尾形 6147"/>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7172" name="燕尾形 6148"/>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7173" name="燕尾形 6149"/>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7174" name="燕尾形 6150"/>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7175" name="燕尾形 6151"/>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7176" name="燕尾形 6152"/>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7177" name="燕尾形 6153"/>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7178" name="直接连接符 6154"/>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6156" name="矩形 6155"/>
          <p:cNvSpPr/>
          <p:nvPr/>
        </p:nvSpPr>
        <p:spPr>
          <a:xfrm>
            <a:off x="457200" y="304800"/>
            <a:ext cx="6781800" cy="457200"/>
          </a:xfrm>
          <a:prstGeom prst="rect">
            <a:avLst/>
          </a:prstGeom>
          <a:noFill/>
          <a:ln w="9525">
            <a:noFill/>
            <a:miter/>
          </a:ln>
        </p:spPr>
        <p:txBody>
          <a:bodyPr>
            <a:spAutoFit/>
          </a:bodyPr>
          <a:p>
            <a:pPr lvl="0" fontAlgn="base"/>
            <a:endParaRPr sz="2400" strike="noStrike" noProof="1">
              <a:solidFill>
                <a:srgbClr val="FFFF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7180" name="矩形 6156"/>
          <p:cNvSpPr/>
          <p:nvPr/>
        </p:nvSpPr>
        <p:spPr>
          <a:xfrm>
            <a:off x="1544638" y="3576638"/>
            <a:ext cx="1668462" cy="1460500"/>
          </a:xfrm>
          <a:prstGeom prst="rect">
            <a:avLst/>
          </a:prstGeom>
          <a:noFill/>
          <a:ln w="9525">
            <a:noFill/>
          </a:ln>
        </p:spPr>
        <p:txBody>
          <a:bodyPr lIns="0" tIns="0" rIns="0" bIns="0" anchor="t">
            <a:spAutoFit/>
          </a:bodyPr>
          <a:p>
            <a:pPr lvl="0" defTabSz="787400">
              <a:buClrTx/>
            </a:pPr>
            <a:r>
              <a:rPr lang="zh-CN" altLang="en-US" sz="2400">
                <a:solidFill>
                  <a:srgbClr val="FFFF00"/>
                </a:solidFill>
                <a:latin typeface="Arial" panose="020B0604020202020204" pitchFamily="34" charset="0"/>
                <a:ea typeface="宋体" panose="02010600030101010101" pitchFamily="2" charset="-122"/>
              </a:rPr>
              <a:t>到原签约单位办理书面解约函（盖公章）</a:t>
            </a:r>
            <a:endParaRPr lang="zh-CN" altLang="en-US" sz="2400">
              <a:solidFill>
                <a:srgbClr val="FFFF00"/>
              </a:solidFill>
              <a:latin typeface="Arial" panose="020B0604020202020204" pitchFamily="34" charset="0"/>
              <a:ea typeface="宋体" panose="02010600030101010101" pitchFamily="2" charset="-122"/>
            </a:endParaRPr>
          </a:p>
        </p:txBody>
      </p:sp>
      <p:grpSp>
        <p:nvGrpSpPr>
          <p:cNvPr id="7181" name="组合 6157"/>
          <p:cNvGrpSpPr/>
          <p:nvPr/>
        </p:nvGrpSpPr>
        <p:grpSpPr>
          <a:xfrm>
            <a:off x="1476375" y="2209800"/>
            <a:ext cx="2017713" cy="933450"/>
            <a:chOff x="0" y="0"/>
            <a:chExt cx="1246" cy="576"/>
          </a:xfrm>
        </p:grpSpPr>
        <p:sp>
          <p:nvSpPr>
            <p:cNvPr id="7182" name="任意多边形 6158"/>
            <p:cNvSpPr/>
            <p:nvPr/>
          </p:nvSpPr>
          <p:spPr>
            <a:xfrm>
              <a:off x="0" y="0"/>
              <a:ext cx="1246" cy="576"/>
            </a:xfrm>
            <a:custGeom>
              <a:avLst/>
              <a:gdLst/>
              <a:ahLst/>
              <a:cxnLst/>
              <a:pathLst>
                <a:path w="1246" h="576">
                  <a:moveTo>
                    <a:pt x="0" y="0"/>
                  </a:moveTo>
                  <a:lnTo>
                    <a:pt x="1142" y="0"/>
                  </a:lnTo>
                  <a:lnTo>
                    <a:pt x="1246" y="288"/>
                  </a:lnTo>
                  <a:lnTo>
                    <a:pt x="1142" y="576"/>
                  </a:lnTo>
                  <a:lnTo>
                    <a:pt x="0" y="576"/>
                  </a:lnTo>
                  <a:lnTo>
                    <a:pt x="0"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7183" name="矩形 6159"/>
            <p:cNvSpPr/>
            <p:nvPr/>
          </p:nvSpPr>
          <p:spPr>
            <a:xfrm>
              <a:off x="32" y="32"/>
              <a:ext cx="1110"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1</a:t>
              </a:r>
              <a:r>
                <a:rPr lang="zh-CN" altLang="en-US" sz="2400" b="1">
                  <a:latin typeface="Arial" panose="020B0604020202020204" pitchFamily="34" charset="0"/>
                  <a:ea typeface="宋体" panose="02010600030101010101" pitchFamily="2" charset="-122"/>
                </a:rPr>
                <a:t>原单位开解约证明</a:t>
              </a:r>
              <a:endParaRPr lang="zh-CN" altLang="en-US" sz="2400" b="1">
                <a:latin typeface="Arial" panose="020B0604020202020204" pitchFamily="34" charset="0"/>
                <a:ea typeface="宋体" panose="02010600030101010101" pitchFamily="2" charset="-122"/>
              </a:endParaRPr>
            </a:p>
          </p:txBody>
        </p:sp>
      </p:grpSp>
      <p:grpSp>
        <p:nvGrpSpPr>
          <p:cNvPr id="7184" name="组合 6160"/>
          <p:cNvGrpSpPr/>
          <p:nvPr/>
        </p:nvGrpSpPr>
        <p:grpSpPr>
          <a:xfrm>
            <a:off x="3276600" y="2209800"/>
            <a:ext cx="2155825" cy="933450"/>
            <a:chOff x="0" y="0"/>
            <a:chExt cx="1247" cy="576"/>
          </a:xfrm>
        </p:grpSpPr>
        <p:sp>
          <p:nvSpPr>
            <p:cNvPr id="7185" name="任意多边形 6161"/>
            <p:cNvSpPr/>
            <p:nvPr/>
          </p:nvSpPr>
          <p:spPr>
            <a:xfrm>
              <a:off x="0" y="0"/>
              <a:ext cx="1247" cy="576"/>
            </a:xfrm>
            <a:custGeom>
              <a:avLst/>
              <a:gdLst/>
              <a:ahLst/>
              <a:cxnLst/>
              <a:pathLst>
                <a:path w="1247" h="576">
                  <a:moveTo>
                    <a:pt x="0" y="0"/>
                  </a:moveTo>
                  <a:lnTo>
                    <a:pt x="1143" y="0"/>
                  </a:lnTo>
                  <a:lnTo>
                    <a:pt x="1247" y="288"/>
                  </a:lnTo>
                  <a:lnTo>
                    <a:pt x="1143" y="576"/>
                  </a:lnTo>
                  <a:lnTo>
                    <a:pt x="0" y="576"/>
                  </a:lnTo>
                  <a:lnTo>
                    <a:pt x="104"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7186" name="矩形 6162"/>
            <p:cNvSpPr/>
            <p:nvPr/>
          </p:nvSpPr>
          <p:spPr>
            <a:xfrm>
              <a:off x="136" y="32"/>
              <a:ext cx="1008"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2</a:t>
              </a:r>
              <a:r>
                <a:rPr lang="zh-CN" altLang="en-US" sz="2400" b="1">
                  <a:latin typeface="Arial" panose="020B0604020202020204" pitchFamily="34" charset="0"/>
                  <a:ea typeface="宋体" panose="02010600030101010101" pitchFamily="2" charset="-122"/>
                </a:rPr>
                <a:t>本人申请学院审批</a:t>
              </a:r>
              <a:endParaRPr lang="zh-CN" altLang="en-US" sz="2400" b="1">
                <a:latin typeface="Arial" panose="020B0604020202020204" pitchFamily="34" charset="0"/>
                <a:ea typeface="宋体" panose="02010600030101010101" pitchFamily="2" charset="-122"/>
              </a:endParaRPr>
            </a:p>
          </p:txBody>
        </p:sp>
      </p:grpSp>
      <p:sp>
        <p:nvSpPr>
          <p:cNvPr id="7187" name="矩形 6163"/>
          <p:cNvSpPr/>
          <p:nvPr/>
        </p:nvSpPr>
        <p:spPr>
          <a:xfrm>
            <a:off x="3489325" y="3505200"/>
            <a:ext cx="1800225" cy="1460500"/>
          </a:xfrm>
          <a:prstGeom prst="rect">
            <a:avLst/>
          </a:prstGeom>
          <a:noFill/>
          <a:ln w="9525">
            <a:noFill/>
          </a:ln>
        </p:spPr>
        <p:txBody>
          <a:bodyPr lIns="0" tIns="0" rIns="0" bIns="0" anchor="t">
            <a:spAutoFit/>
          </a:bodyPr>
          <a:p>
            <a:pPr lvl="0" defTabSz="787400">
              <a:buClrTx/>
            </a:pPr>
            <a:r>
              <a:rPr lang="zh-CN" altLang="en-US" sz="2400">
                <a:solidFill>
                  <a:srgbClr val="FFFF00"/>
                </a:solidFill>
                <a:latin typeface="Arial" panose="020B0604020202020204" pitchFamily="34" charset="0"/>
                <a:ea typeface="宋体" panose="02010600030101010101" pitchFamily="2" charset="-122"/>
              </a:rPr>
              <a:t>本人申请阐明理由，学院签署意见并盖章</a:t>
            </a:r>
            <a:endParaRPr lang="zh-CN" altLang="en-US" sz="2400">
              <a:solidFill>
                <a:srgbClr val="FFFF00"/>
              </a:solidFill>
              <a:latin typeface="Arial" panose="020B0604020202020204" pitchFamily="34" charset="0"/>
              <a:ea typeface="宋体" panose="02010600030101010101" pitchFamily="2" charset="-122"/>
            </a:endParaRPr>
          </a:p>
        </p:txBody>
      </p:sp>
      <p:grpSp>
        <p:nvGrpSpPr>
          <p:cNvPr id="7188" name="组合 6164"/>
          <p:cNvGrpSpPr/>
          <p:nvPr/>
        </p:nvGrpSpPr>
        <p:grpSpPr>
          <a:xfrm>
            <a:off x="5219700" y="2209800"/>
            <a:ext cx="2519363" cy="933450"/>
            <a:chOff x="0" y="0"/>
            <a:chExt cx="1247" cy="576"/>
          </a:xfrm>
        </p:grpSpPr>
        <p:sp>
          <p:nvSpPr>
            <p:cNvPr id="7189" name="任意多边形 6165"/>
            <p:cNvSpPr/>
            <p:nvPr/>
          </p:nvSpPr>
          <p:spPr>
            <a:xfrm>
              <a:off x="0" y="0"/>
              <a:ext cx="1247" cy="576"/>
            </a:xfrm>
            <a:custGeom>
              <a:avLst/>
              <a:gdLst/>
              <a:ahLst/>
              <a:cxnLst/>
              <a:pathLst>
                <a:path w="1247" h="576">
                  <a:moveTo>
                    <a:pt x="0" y="0"/>
                  </a:moveTo>
                  <a:lnTo>
                    <a:pt x="1143" y="0"/>
                  </a:lnTo>
                  <a:lnTo>
                    <a:pt x="1247" y="288"/>
                  </a:lnTo>
                  <a:lnTo>
                    <a:pt x="1143" y="576"/>
                  </a:lnTo>
                  <a:lnTo>
                    <a:pt x="0" y="576"/>
                  </a:lnTo>
                  <a:lnTo>
                    <a:pt x="104"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7190" name="矩形 6166"/>
            <p:cNvSpPr/>
            <p:nvPr/>
          </p:nvSpPr>
          <p:spPr>
            <a:xfrm>
              <a:off x="136" y="32"/>
              <a:ext cx="1008"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3</a:t>
              </a:r>
              <a:r>
                <a:rPr lang="zh-CN" altLang="en-US" sz="2400" b="1">
                  <a:latin typeface="Arial" panose="020B0604020202020204" pitchFamily="34" charset="0"/>
                  <a:ea typeface="宋体" panose="02010600030101010101" pitchFamily="2" charset="-122"/>
                </a:rPr>
                <a:t>送就业工作处换发协议</a:t>
              </a:r>
              <a:endParaRPr lang="zh-CN" altLang="en-US" sz="2400" b="1">
                <a:latin typeface="Arial" panose="020B0604020202020204" pitchFamily="34" charset="0"/>
                <a:ea typeface="宋体" panose="02010600030101010101" pitchFamily="2" charset="-122"/>
              </a:endParaRPr>
            </a:p>
          </p:txBody>
        </p:sp>
      </p:grpSp>
      <p:sp>
        <p:nvSpPr>
          <p:cNvPr id="7191" name="矩形 6167"/>
          <p:cNvSpPr/>
          <p:nvPr/>
        </p:nvSpPr>
        <p:spPr>
          <a:xfrm>
            <a:off x="5505450" y="3505200"/>
            <a:ext cx="1800225" cy="1828800"/>
          </a:xfrm>
          <a:prstGeom prst="rect">
            <a:avLst/>
          </a:prstGeom>
          <a:noFill/>
          <a:ln w="9525">
            <a:noFill/>
          </a:ln>
        </p:spPr>
        <p:txBody>
          <a:bodyPr lIns="0" tIns="0" rIns="0" bIns="0" anchor="t">
            <a:spAutoFit/>
          </a:bodyPr>
          <a:p>
            <a:pPr marL="603250" lvl="4" indent="-142875" defTabSz="787400">
              <a:buClrTx/>
            </a:pPr>
            <a:r>
              <a:rPr lang="zh-CN" altLang="en-US" sz="2000">
                <a:solidFill>
                  <a:srgbClr val="FFFF00"/>
                </a:solidFill>
                <a:latin typeface="Arial" panose="020B0604020202020204" pitchFamily="34" charset="0"/>
                <a:ea typeface="宋体" panose="02010600030101010101" pitchFamily="2" charset="-122"/>
              </a:rPr>
              <a:t>凭解约证明、书面申请、原就业协议书换发新的就业协议</a:t>
            </a:r>
            <a:endParaRPr lang="zh-CN" altLang="en-US" sz="2000">
              <a:solidFill>
                <a:srgbClr val="FFFF00"/>
              </a:solidFill>
              <a:latin typeface="Arial" panose="020B0604020202020204" pitchFamily="34" charset="0"/>
              <a:ea typeface="宋体" panose="02010600030101010101" pitchFamily="2" charset="-122"/>
            </a:endParaRPr>
          </a:p>
        </p:txBody>
      </p:sp>
      <p:sp>
        <p:nvSpPr>
          <p:cNvPr id="6169" name="矩形 6168"/>
          <p:cNvSpPr/>
          <p:nvPr/>
        </p:nvSpPr>
        <p:spPr>
          <a:xfrm>
            <a:off x="457200" y="1295400"/>
            <a:ext cx="6781800" cy="457200"/>
          </a:xfrm>
          <a:prstGeom prst="rect">
            <a:avLst/>
          </a:prstGeom>
          <a:noFill/>
          <a:ln w="9525">
            <a:noFill/>
            <a:miter/>
          </a:ln>
        </p:spPr>
        <p:txBody>
          <a:bodyPr>
            <a:spAutoFit/>
          </a:bodyPr>
          <a:p>
            <a:pPr lvl="0" fontAlgn="base"/>
            <a:r>
              <a:rPr lang="en-US" altLang="zh-CN"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a:t>
            </a:r>
            <a:r>
              <a:rPr lang="zh-CN" altLang="en-US"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就业协议书</a:t>
            </a:r>
            <a:r>
              <a:rPr lang="en-US" altLang="zh-CN"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a:t>
            </a:r>
            <a:r>
              <a:rPr lang="zh-CN" altLang="en-US"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解约换新流程</a:t>
            </a:r>
            <a:endParaRPr lang="zh-CN" altLang="en-US"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7193"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193" name="组合 7169"/>
          <p:cNvGrpSpPr/>
          <p:nvPr/>
        </p:nvGrpSpPr>
        <p:grpSpPr>
          <a:xfrm>
            <a:off x="0" y="762000"/>
            <a:ext cx="9144000" cy="285750"/>
            <a:chOff x="0" y="0"/>
            <a:chExt cx="5760" cy="180"/>
          </a:xfrm>
        </p:grpSpPr>
        <p:grpSp>
          <p:nvGrpSpPr>
            <p:cNvPr id="8194" name="组合 7170"/>
            <p:cNvGrpSpPr/>
            <p:nvPr/>
          </p:nvGrpSpPr>
          <p:grpSpPr>
            <a:xfrm flipH="1">
              <a:off x="4896" y="0"/>
              <a:ext cx="864" cy="180"/>
              <a:chOff x="0" y="0"/>
              <a:chExt cx="1361" cy="311"/>
            </a:xfrm>
          </p:grpSpPr>
          <p:sp>
            <p:nvSpPr>
              <p:cNvPr id="8195" name="燕尾形 7171"/>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196" name="燕尾形 7172"/>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197" name="燕尾形 7173"/>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198" name="燕尾形 7174"/>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199" name="燕尾形 7175"/>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200" name="燕尾形 7176"/>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8201" name="燕尾形 7177"/>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8202" name="直接连接符 7178"/>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8203" name="矩形 7179"/>
          <p:cNvSpPr/>
          <p:nvPr/>
        </p:nvSpPr>
        <p:spPr>
          <a:xfrm>
            <a:off x="611188" y="3716338"/>
            <a:ext cx="1668462" cy="1460500"/>
          </a:xfrm>
          <a:prstGeom prst="rect">
            <a:avLst/>
          </a:prstGeom>
          <a:noFill/>
          <a:ln w="9525">
            <a:noFill/>
          </a:ln>
        </p:spPr>
        <p:txBody>
          <a:bodyPr lIns="0" tIns="0" rIns="0" bIns="0" anchor="t">
            <a:spAutoFit/>
          </a:bodyPr>
          <a:p>
            <a:pPr lvl="0" defTabSz="787400">
              <a:buClrTx/>
            </a:pPr>
            <a:r>
              <a:rPr lang="zh-CN" altLang="en-US" sz="2400">
                <a:solidFill>
                  <a:srgbClr val="FFFF00"/>
                </a:solidFill>
                <a:latin typeface="Times New Roman" panose="02020603050405020304" pitchFamily="2" charset="0"/>
                <a:ea typeface="宋体" panose="02010600030101010101" pitchFamily="2" charset="-122"/>
              </a:rPr>
              <a:t>本人申请说明情况，学院签署意见并盖章</a:t>
            </a:r>
            <a:endParaRPr lang="zh-CN" altLang="en-US" sz="2400">
              <a:solidFill>
                <a:srgbClr val="FFFF00"/>
              </a:solidFill>
              <a:latin typeface="Times New Roman" panose="02020603050405020304" pitchFamily="2" charset="0"/>
              <a:ea typeface="宋体" panose="02010600030101010101" pitchFamily="2" charset="-122"/>
            </a:endParaRPr>
          </a:p>
        </p:txBody>
      </p:sp>
      <p:grpSp>
        <p:nvGrpSpPr>
          <p:cNvPr id="8204" name="组合 7180"/>
          <p:cNvGrpSpPr/>
          <p:nvPr/>
        </p:nvGrpSpPr>
        <p:grpSpPr>
          <a:xfrm>
            <a:off x="611188" y="2349500"/>
            <a:ext cx="2017712" cy="933450"/>
            <a:chOff x="0" y="0"/>
            <a:chExt cx="1246" cy="576"/>
          </a:xfrm>
        </p:grpSpPr>
        <p:sp>
          <p:nvSpPr>
            <p:cNvPr id="8205" name="任意多边形 7181"/>
            <p:cNvSpPr/>
            <p:nvPr/>
          </p:nvSpPr>
          <p:spPr>
            <a:xfrm>
              <a:off x="0" y="0"/>
              <a:ext cx="1246" cy="576"/>
            </a:xfrm>
            <a:custGeom>
              <a:avLst/>
              <a:gdLst/>
              <a:ahLst/>
              <a:cxnLst/>
              <a:pathLst>
                <a:path w="1246" h="576">
                  <a:moveTo>
                    <a:pt x="0" y="0"/>
                  </a:moveTo>
                  <a:lnTo>
                    <a:pt x="1142" y="0"/>
                  </a:lnTo>
                  <a:lnTo>
                    <a:pt x="1246" y="288"/>
                  </a:lnTo>
                  <a:lnTo>
                    <a:pt x="1142" y="576"/>
                  </a:lnTo>
                  <a:lnTo>
                    <a:pt x="0" y="576"/>
                  </a:lnTo>
                  <a:lnTo>
                    <a:pt x="0"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8206" name="矩形 7182"/>
            <p:cNvSpPr/>
            <p:nvPr/>
          </p:nvSpPr>
          <p:spPr>
            <a:xfrm>
              <a:off x="32" y="32"/>
              <a:ext cx="1110"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1</a:t>
              </a:r>
              <a:r>
                <a:rPr lang="zh-CN" altLang="en-US" sz="2400" b="1">
                  <a:latin typeface="Times New Roman" panose="02020603050405020304" pitchFamily="2" charset="0"/>
                  <a:ea typeface="宋体" panose="02010600030101010101" pitchFamily="2" charset="-122"/>
                </a:rPr>
                <a:t>本人申请学院审批</a:t>
              </a:r>
              <a:endParaRPr lang="zh-CN" altLang="en-US" sz="2400" b="1">
                <a:latin typeface="Times New Roman" panose="02020603050405020304" pitchFamily="2" charset="0"/>
                <a:ea typeface="宋体" panose="02010600030101010101" pitchFamily="2" charset="-122"/>
              </a:endParaRPr>
            </a:p>
          </p:txBody>
        </p:sp>
      </p:grpSp>
      <p:grpSp>
        <p:nvGrpSpPr>
          <p:cNvPr id="8207" name="组合 7183"/>
          <p:cNvGrpSpPr/>
          <p:nvPr/>
        </p:nvGrpSpPr>
        <p:grpSpPr>
          <a:xfrm>
            <a:off x="2438400" y="2362200"/>
            <a:ext cx="2155825" cy="933450"/>
            <a:chOff x="0" y="0"/>
            <a:chExt cx="1247" cy="576"/>
          </a:xfrm>
        </p:grpSpPr>
        <p:sp>
          <p:nvSpPr>
            <p:cNvPr id="8208" name="任意多边形 7184"/>
            <p:cNvSpPr/>
            <p:nvPr/>
          </p:nvSpPr>
          <p:spPr>
            <a:xfrm>
              <a:off x="0" y="0"/>
              <a:ext cx="1247" cy="576"/>
            </a:xfrm>
            <a:custGeom>
              <a:avLst/>
              <a:gdLst/>
              <a:ahLst/>
              <a:cxnLst/>
              <a:pathLst>
                <a:path w="1247" h="576">
                  <a:moveTo>
                    <a:pt x="0" y="0"/>
                  </a:moveTo>
                  <a:lnTo>
                    <a:pt x="1143" y="0"/>
                  </a:lnTo>
                  <a:lnTo>
                    <a:pt x="1247" y="288"/>
                  </a:lnTo>
                  <a:lnTo>
                    <a:pt x="1143" y="576"/>
                  </a:lnTo>
                  <a:lnTo>
                    <a:pt x="0" y="576"/>
                  </a:lnTo>
                  <a:lnTo>
                    <a:pt x="104"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8209" name="矩形 7185"/>
            <p:cNvSpPr/>
            <p:nvPr/>
          </p:nvSpPr>
          <p:spPr>
            <a:xfrm>
              <a:off x="136" y="32"/>
              <a:ext cx="1008"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2</a:t>
              </a:r>
              <a:r>
                <a:rPr lang="zh-CN" altLang="en-US" sz="2400" b="1">
                  <a:latin typeface="Arial" panose="020B0604020202020204" pitchFamily="34" charset="0"/>
                  <a:ea typeface="宋体" panose="02010600030101010101" pitchFamily="2" charset="-122"/>
                </a:rPr>
                <a:t>到就业管理科审批</a:t>
              </a:r>
              <a:endParaRPr lang="zh-CN" altLang="en-US" sz="2400" b="1">
                <a:latin typeface="Arial" panose="020B0604020202020204" pitchFamily="34" charset="0"/>
                <a:ea typeface="宋体" panose="02010600030101010101" pitchFamily="2" charset="-122"/>
              </a:endParaRPr>
            </a:p>
          </p:txBody>
        </p:sp>
      </p:grpSp>
      <p:grpSp>
        <p:nvGrpSpPr>
          <p:cNvPr id="8210" name="组合 7186"/>
          <p:cNvGrpSpPr/>
          <p:nvPr/>
        </p:nvGrpSpPr>
        <p:grpSpPr>
          <a:xfrm>
            <a:off x="4419600" y="2362200"/>
            <a:ext cx="2449513" cy="933450"/>
            <a:chOff x="0" y="0"/>
            <a:chExt cx="1247" cy="576"/>
          </a:xfrm>
        </p:grpSpPr>
        <p:sp>
          <p:nvSpPr>
            <p:cNvPr id="8211" name="任意多边形 7187"/>
            <p:cNvSpPr/>
            <p:nvPr/>
          </p:nvSpPr>
          <p:spPr>
            <a:xfrm>
              <a:off x="0" y="0"/>
              <a:ext cx="1247" cy="576"/>
            </a:xfrm>
            <a:custGeom>
              <a:avLst/>
              <a:gdLst/>
              <a:ahLst/>
              <a:cxnLst/>
              <a:pathLst>
                <a:path w="1247" h="576">
                  <a:moveTo>
                    <a:pt x="0" y="0"/>
                  </a:moveTo>
                  <a:lnTo>
                    <a:pt x="1143" y="0"/>
                  </a:lnTo>
                  <a:lnTo>
                    <a:pt x="1247" y="288"/>
                  </a:lnTo>
                  <a:lnTo>
                    <a:pt x="1143" y="576"/>
                  </a:lnTo>
                  <a:lnTo>
                    <a:pt x="0" y="576"/>
                  </a:lnTo>
                  <a:lnTo>
                    <a:pt x="104"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8212" name="矩形 7188"/>
            <p:cNvSpPr/>
            <p:nvPr/>
          </p:nvSpPr>
          <p:spPr>
            <a:xfrm>
              <a:off x="136" y="32"/>
              <a:ext cx="1008"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3</a:t>
              </a:r>
              <a:r>
                <a:rPr lang="zh-CN" altLang="en-US" sz="2400" b="1">
                  <a:latin typeface="Arial" panose="020B0604020202020204" pitchFamily="34" charset="0"/>
                  <a:ea typeface="宋体" panose="02010600030101010101" pitchFamily="2" charset="-122"/>
                </a:rPr>
                <a:t>到河北日报声明遗失</a:t>
              </a:r>
              <a:endParaRPr lang="zh-CN" altLang="en-US" sz="2400" b="1">
                <a:latin typeface="Arial" panose="020B0604020202020204" pitchFamily="34" charset="0"/>
                <a:ea typeface="宋体" panose="02010600030101010101" pitchFamily="2" charset="-122"/>
              </a:endParaRPr>
            </a:p>
          </p:txBody>
        </p:sp>
      </p:grpSp>
      <p:grpSp>
        <p:nvGrpSpPr>
          <p:cNvPr id="8213" name="组合 7189"/>
          <p:cNvGrpSpPr/>
          <p:nvPr/>
        </p:nvGrpSpPr>
        <p:grpSpPr>
          <a:xfrm>
            <a:off x="6659563" y="2349500"/>
            <a:ext cx="2017712" cy="933450"/>
            <a:chOff x="0" y="0"/>
            <a:chExt cx="1246" cy="576"/>
          </a:xfrm>
        </p:grpSpPr>
        <p:sp>
          <p:nvSpPr>
            <p:cNvPr id="8214" name="任意多边形 7190"/>
            <p:cNvSpPr/>
            <p:nvPr/>
          </p:nvSpPr>
          <p:spPr>
            <a:xfrm>
              <a:off x="0" y="0"/>
              <a:ext cx="1246" cy="576"/>
            </a:xfrm>
            <a:custGeom>
              <a:avLst/>
              <a:gdLst/>
              <a:ahLst/>
              <a:cxnLst/>
              <a:pathLst>
                <a:path w="1246" h="576">
                  <a:moveTo>
                    <a:pt x="0" y="0"/>
                  </a:moveTo>
                  <a:lnTo>
                    <a:pt x="1142" y="0"/>
                  </a:lnTo>
                  <a:lnTo>
                    <a:pt x="1246" y="288"/>
                  </a:lnTo>
                  <a:lnTo>
                    <a:pt x="1142" y="576"/>
                  </a:lnTo>
                  <a:lnTo>
                    <a:pt x="0" y="576"/>
                  </a:lnTo>
                  <a:lnTo>
                    <a:pt x="104" y="288"/>
                  </a:lnTo>
                  <a:lnTo>
                    <a:pt x="0" y="0"/>
                  </a:lnTo>
                  <a:close/>
                </a:path>
              </a:pathLst>
            </a:custGeom>
            <a:solidFill>
              <a:schemeClr val="accent1"/>
            </a:solidFill>
            <a:ln w="9525" cap="flat" cmpd="sng">
              <a:solidFill>
                <a:schemeClr val="tx1"/>
              </a:solidFill>
              <a:prstDash val="solid"/>
              <a:round/>
              <a:headEnd type="none" w="med" len="med"/>
              <a:tailEnd type="none" w="med" len="med"/>
            </a:ln>
          </p:spPr>
          <p:txBody>
            <a:bodyPr/>
            <a:p>
              <a:endParaRPr lang="zh-CN" altLang="en-US"/>
            </a:p>
          </p:txBody>
        </p:sp>
        <p:sp>
          <p:nvSpPr>
            <p:cNvPr id="8215" name="矩形 7191"/>
            <p:cNvSpPr/>
            <p:nvPr/>
          </p:nvSpPr>
          <p:spPr>
            <a:xfrm>
              <a:off x="136" y="32"/>
              <a:ext cx="1007" cy="496"/>
            </a:xfrm>
            <a:prstGeom prst="rect">
              <a:avLst/>
            </a:prstGeom>
            <a:noFill/>
            <a:ln w="9525">
              <a:noFill/>
            </a:ln>
          </p:spPr>
          <p:txBody>
            <a:bodyPr lIns="46648" tIns="0" rIns="46648" bIns="0" anchor="ctr"/>
            <a:p>
              <a:pPr lvl="0">
                <a:buClrTx/>
              </a:pPr>
              <a:r>
                <a:rPr lang="en-US" altLang="zh-CN" sz="2400" b="1">
                  <a:latin typeface="Arial" panose="020B0604020202020204" pitchFamily="34" charset="0"/>
                  <a:ea typeface="宋体" panose="02010600030101010101" pitchFamily="2" charset="-122"/>
                </a:rPr>
                <a:t>4</a:t>
              </a:r>
              <a:r>
                <a:rPr lang="zh-CN" altLang="en-US" sz="2400" b="1">
                  <a:latin typeface="Arial" panose="020B0604020202020204" pitchFamily="34" charset="0"/>
                  <a:ea typeface="宋体" panose="02010600030101010101" pitchFamily="2" charset="-122"/>
                </a:rPr>
                <a:t>领取协议学院备案</a:t>
              </a:r>
              <a:endParaRPr lang="zh-CN" altLang="en-US" sz="2400" b="1">
                <a:latin typeface="Arial" panose="020B0604020202020204" pitchFamily="34" charset="0"/>
                <a:ea typeface="宋体" panose="02010600030101010101" pitchFamily="2" charset="-122"/>
              </a:endParaRPr>
            </a:p>
          </p:txBody>
        </p:sp>
      </p:grpSp>
      <p:sp>
        <p:nvSpPr>
          <p:cNvPr id="8216" name="矩形 7192"/>
          <p:cNvSpPr/>
          <p:nvPr/>
        </p:nvSpPr>
        <p:spPr>
          <a:xfrm>
            <a:off x="4572000" y="3644900"/>
            <a:ext cx="1728788" cy="2195513"/>
          </a:xfrm>
          <a:prstGeom prst="rect">
            <a:avLst/>
          </a:prstGeom>
          <a:noFill/>
          <a:ln w="9525">
            <a:noFill/>
          </a:ln>
        </p:spPr>
        <p:txBody>
          <a:bodyPr lIns="0" tIns="0" rIns="0" bIns="0" anchor="t">
            <a:spAutoFit/>
          </a:bodyPr>
          <a:p>
            <a:pPr marL="603250" lvl="4" indent="-142875" defTabSz="787400">
              <a:buClrTx/>
            </a:pPr>
            <a:r>
              <a:rPr lang="zh-CN" altLang="en-US" sz="2400" dirty="0">
                <a:solidFill>
                  <a:srgbClr val="FFFF00"/>
                </a:solidFill>
                <a:latin typeface="Arial" panose="020B0604020202020204" pitchFamily="34" charset="0"/>
                <a:ea typeface="宋体" panose="02010600030101010101" pitchFamily="2" charset="-122"/>
              </a:rPr>
              <a:t>凭丢失证明到《河北日报》登报声明</a:t>
            </a:r>
            <a:endParaRPr lang="zh-CN" altLang="en-US" sz="2400" dirty="0">
              <a:solidFill>
                <a:srgbClr val="FFFF00"/>
              </a:solidFill>
              <a:latin typeface="Arial" panose="020B0604020202020204" pitchFamily="34" charset="0"/>
              <a:ea typeface="宋体" panose="02010600030101010101" pitchFamily="2" charset="-122"/>
            </a:endParaRPr>
          </a:p>
        </p:txBody>
      </p:sp>
      <p:sp>
        <p:nvSpPr>
          <p:cNvPr id="8217" name="矩形 7193"/>
          <p:cNvSpPr/>
          <p:nvPr/>
        </p:nvSpPr>
        <p:spPr>
          <a:xfrm>
            <a:off x="6877050" y="3573463"/>
            <a:ext cx="2016125" cy="1830387"/>
          </a:xfrm>
          <a:prstGeom prst="rect">
            <a:avLst/>
          </a:prstGeom>
          <a:noFill/>
          <a:ln w="9525">
            <a:noFill/>
          </a:ln>
        </p:spPr>
        <p:txBody>
          <a:bodyPr lIns="0" tIns="0" rIns="0" bIns="0" anchor="t">
            <a:spAutoFit/>
          </a:bodyPr>
          <a:p>
            <a:pPr lvl="0" defTabSz="787400">
              <a:buClrTx/>
            </a:pPr>
            <a:r>
              <a:rPr lang="zh-CN" altLang="en-US" sz="2400" dirty="0">
                <a:solidFill>
                  <a:srgbClr val="FFFF00"/>
                </a:solidFill>
                <a:latin typeface="Arial" panose="020B0604020202020204" pitchFamily="34" charset="0"/>
                <a:ea typeface="宋体" panose="02010600030101010101" pitchFamily="2" charset="-122"/>
              </a:rPr>
              <a:t>毕业生凭报纸、申请到就业管理科领取新协议，然后学院登记备案</a:t>
            </a:r>
            <a:endParaRPr lang="zh-CN" altLang="en-US" sz="2400" dirty="0">
              <a:solidFill>
                <a:srgbClr val="FFFF00"/>
              </a:solidFill>
              <a:latin typeface="Arial" panose="020B0604020202020204" pitchFamily="34" charset="0"/>
              <a:ea typeface="宋体" panose="02010600030101010101" pitchFamily="2" charset="-122"/>
            </a:endParaRPr>
          </a:p>
        </p:txBody>
      </p:sp>
      <p:sp>
        <p:nvSpPr>
          <p:cNvPr id="8218" name="文本框 7194"/>
          <p:cNvSpPr txBox="1"/>
          <p:nvPr/>
        </p:nvSpPr>
        <p:spPr>
          <a:xfrm>
            <a:off x="2627313" y="3644900"/>
            <a:ext cx="1439862" cy="1917700"/>
          </a:xfrm>
          <a:prstGeom prst="rect">
            <a:avLst/>
          </a:prstGeom>
          <a:noFill/>
          <a:ln w="9525">
            <a:noFill/>
          </a:ln>
        </p:spPr>
        <p:txBody>
          <a:bodyPr anchor="t">
            <a:spAutoFit/>
          </a:bodyPr>
          <a:p>
            <a:pPr lvl="0">
              <a:spcBef>
                <a:spcPct val="20000"/>
              </a:spcBef>
              <a:buClrTx/>
              <a:buFont typeface="Wingdings" panose="05000000000000000000" pitchFamily="2" charset="2"/>
              <a:buNone/>
            </a:pPr>
            <a:r>
              <a:rPr lang="zh-CN" altLang="en-US" sz="2400">
                <a:solidFill>
                  <a:srgbClr val="FFFF00"/>
                </a:solidFill>
                <a:latin typeface="Times New Roman" panose="02020603050405020304" pitchFamily="2" charset="0"/>
                <a:ea typeface="宋体" panose="02010600030101010101" pitchFamily="2" charset="-122"/>
              </a:rPr>
              <a:t>核对相关信息，并注明协议书号后盖章。</a:t>
            </a:r>
            <a:endParaRPr lang="zh-CN" altLang="en-US" sz="2400">
              <a:solidFill>
                <a:srgbClr val="FFFF00"/>
              </a:solidFill>
              <a:latin typeface="Times New Roman" panose="02020603050405020304" pitchFamily="2" charset="0"/>
              <a:ea typeface="宋体" panose="02010600030101010101" pitchFamily="2" charset="-122"/>
            </a:endParaRPr>
          </a:p>
        </p:txBody>
      </p:sp>
      <p:sp>
        <p:nvSpPr>
          <p:cNvPr id="7196" name="矩形 7195"/>
          <p:cNvSpPr/>
          <p:nvPr/>
        </p:nvSpPr>
        <p:spPr>
          <a:xfrm>
            <a:off x="457200" y="304800"/>
            <a:ext cx="6781800" cy="457200"/>
          </a:xfrm>
          <a:prstGeom prst="rect">
            <a:avLst/>
          </a:prstGeom>
          <a:noFill/>
          <a:ln w="9525">
            <a:noFill/>
            <a:miter/>
          </a:ln>
        </p:spPr>
        <p:txBody>
          <a:bodyPr>
            <a:spAutoFit/>
          </a:bodyPr>
          <a:p>
            <a:pPr lvl="0" fontAlgn="base"/>
            <a:endParaRPr sz="2400" strike="noStrike" noProof="1">
              <a:solidFill>
                <a:srgbClr val="FFFF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7197" name="矩形 7196"/>
          <p:cNvSpPr/>
          <p:nvPr/>
        </p:nvSpPr>
        <p:spPr>
          <a:xfrm>
            <a:off x="457200" y="1295400"/>
            <a:ext cx="6781800" cy="457200"/>
          </a:xfrm>
          <a:prstGeom prst="rect">
            <a:avLst/>
          </a:prstGeom>
          <a:noFill/>
          <a:ln w="9525">
            <a:noFill/>
            <a:miter/>
          </a:ln>
        </p:spPr>
        <p:txBody>
          <a:bodyPr>
            <a:spAutoFit/>
          </a:bodyPr>
          <a:p>
            <a:pPr lvl="0" fontAlgn="base"/>
            <a:r>
              <a:rPr lang="en-US" altLang="zh-CN"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a:t>
            </a:r>
            <a:r>
              <a:rPr lang="zh-CN" altLang="en-US"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就业协议书</a:t>
            </a:r>
            <a:r>
              <a:rPr lang="en-US" altLang="zh-CN"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a:t>
            </a:r>
            <a:r>
              <a:rPr lang="zh-CN" altLang="en-US"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cs typeface="+mn-ea"/>
              </a:rPr>
              <a:t>丢失换新流程</a:t>
            </a:r>
            <a:endParaRPr lang="zh-CN" altLang="en-US" sz="2400" strike="noStrike" noProof="1">
              <a:solidFill>
                <a:schemeClr val="bg1"/>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8221"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8193"/>
          <p:cNvSpPr/>
          <p:nvPr>
            <p:ph type="title"/>
          </p:nvPr>
        </p:nvSpPr>
        <p:spPr>
          <a:noFill/>
          <a:ln>
            <a:noFill/>
          </a:ln>
        </p:spPr>
        <p:txBody>
          <a:bodyPr anchor="ctr"/>
          <a:p>
            <a:r>
              <a:rPr lang="zh-CN" altLang="en-US" dirty="0"/>
              <a:t>签订三方协议</a:t>
            </a:r>
            <a:endParaRPr lang="zh-CN" altLang="en-US" dirty="0"/>
          </a:p>
        </p:txBody>
      </p:sp>
      <p:sp>
        <p:nvSpPr>
          <p:cNvPr id="8195" name="文本占位符 8194"/>
          <p:cNvSpPr/>
          <p:nvPr>
            <p:ph idx="1"/>
          </p:nvPr>
        </p:nvSpPr>
        <p:spPr>
          <a:xfrm>
            <a:off x="230188" y="1600200"/>
            <a:ext cx="8685213" cy="4525963"/>
          </a:xfrm>
          <a:noFill/>
          <a:ln>
            <a:noFill/>
            <a:miter/>
          </a:ln>
        </p:spPr>
        <p:txBody>
          <a:bodyPr/>
          <a:p>
            <a:pPr marL="1905" indent="-1905" fontAlgn="base">
              <a:lnSpc>
                <a:spcPct val="80000"/>
              </a:lnSpc>
            </a:pPr>
            <a:r>
              <a:rPr lang="zh-CN" altLang="en-US" strike="noStrike" noProof="1" dirty="0"/>
              <a:t>政治面貌：中共党员   团员  群众</a:t>
            </a:r>
            <a:endParaRPr lang="zh-CN" altLang="en-US" strike="noStrike" noProof="1" dirty="0"/>
          </a:p>
          <a:p>
            <a:pPr marL="1905" indent="-1905" fontAlgn="base">
              <a:lnSpc>
                <a:spcPct val="80000"/>
              </a:lnSpc>
            </a:pPr>
            <a:r>
              <a:rPr lang="zh-CN" altLang="en-US" strike="noStrike" noProof="1" dirty="0"/>
              <a:t>培养方式：统招</a:t>
            </a:r>
            <a:endParaRPr lang="zh-CN" altLang="en-US" strike="noStrike" noProof="1" dirty="0"/>
          </a:p>
          <a:p>
            <a:pPr marL="1905" indent="-1905" fontAlgn="base">
              <a:lnSpc>
                <a:spcPct val="80000"/>
              </a:lnSpc>
            </a:pPr>
            <a:r>
              <a:rPr lang="zh-CN" altLang="en-US" strike="noStrike" noProof="1" dirty="0"/>
              <a:t>健康状况：健康</a:t>
            </a:r>
            <a:endParaRPr lang="zh-CN" altLang="en-US" strike="noStrike" noProof="1" dirty="0"/>
          </a:p>
          <a:p>
            <a:pPr marL="1905" indent="-1905" fontAlgn="base">
              <a:lnSpc>
                <a:spcPct val="80000"/>
              </a:lnSpc>
            </a:pPr>
            <a:r>
              <a:rPr lang="zh-CN" altLang="en-US" strike="noStrike" noProof="1" dirty="0"/>
              <a:t>学制：四年</a:t>
            </a:r>
            <a:endParaRPr lang="zh-CN" altLang="en-US" strike="noStrike" noProof="1" dirty="0"/>
          </a:p>
          <a:p>
            <a:pPr marL="1905" indent="-1905" fontAlgn="base">
              <a:lnSpc>
                <a:spcPct val="80000"/>
              </a:lnSpc>
            </a:pPr>
            <a:r>
              <a:rPr lang="zh-CN" altLang="en-US" strike="noStrike" noProof="1" dirty="0"/>
              <a:t>学历：本科</a:t>
            </a:r>
            <a:endParaRPr lang="zh-CN" altLang="en-US" strike="noStrike" noProof="1" dirty="0"/>
          </a:p>
          <a:p>
            <a:pPr marL="1905" indent="-1905" fontAlgn="base">
              <a:lnSpc>
                <a:spcPct val="80000"/>
              </a:lnSpc>
            </a:pPr>
            <a:r>
              <a:rPr lang="zh-CN" altLang="en-US" strike="noStrike" noProof="1" dirty="0"/>
              <a:t>生源所在地：参加高考时的户籍地  河北某县</a:t>
            </a:r>
            <a:endParaRPr lang="zh-CN" altLang="en-US" strike="noStrike" noProof="1" dirty="0"/>
          </a:p>
          <a:p>
            <a:pPr marL="1905" indent="-1905" fontAlgn="base">
              <a:lnSpc>
                <a:spcPct val="80000"/>
              </a:lnSpc>
            </a:pPr>
            <a:r>
              <a:rPr lang="zh-CN" altLang="en-US" strike="noStrike" noProof="1" dirty="0"/>
              <a:t>应聘意见：同意与河北省人才交流服务中心签      </a:t>
            </a:r>
            <a:endParaRPr lang="zh-CN" altLang="en-US" strike="noStrike" noProof="1" dirty="0"/>
          </a:p>
          <a:p>
            <a:pPr marL="1905" indent="-344805" fontAlgn="base">
              <a:lnSpc>
                <a:spcPct val="80000"/>
              </a:lnSpc>
              <a:buNone/>
            </a:pPr>
            <a:r>
              <a:rPr lang="zh-CN" altLang="en-US" strike="noStrike" noProof="1" dirty="0"/>
              <a:t>                     订就业协议。</a:t>
            </a:r>
            <a:endParaRPr lang="zh-CN" altLang="en-US" strike="noStrike" noProof="1" dirty="0"/>
          </a:p>
          <a:p>
            <a:pPr marL="1905" indent="-344805" fontAlgn="base">
              <a:lnSpc>
                <a:spcPct val="80000"/>
              </a:lnSpc>
              <a:buNone/>
            </a:pPr>
            <a:r>
              <a:rPr lang="zh-CN" altLang="en-US" strike="noStrike" noProof="1" dirty="0"/>
              <a:t>学校联系人：班主任</a:t>
            </a:r>
            <a:endParaRPr lang="zh-CN" altLang="en-US" strike="noStrike" noProof="1" dirty="0"/>
          </a:p>
        </p:txBody>
      </p:sp>
      <p:sp>
        <p:nvSpPr>
          <p:cNvPr id="9219"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1" name="组合 9217"/>
          <p:cNvGrpSpPr/>
          <p:nvPr/>
        </p:nvGrpSpPr>
        <p:grpSpPr>
          <a:xfrm>
            <a:off x="0" y="762000"/>
            <a:ext cx="9144000" cy="285750"/>
            <a:chOff x="0" y="0"/>
            <a:chExt cx="5760" cy="180"/>
          </a:xfrm>
        </p:grpSpPr>
        <p:grpSp>
          <p:nvGrpSpPr>
            <p:cNvPr id="10242" name="组合 9218"/>
            <p:cNvGrpSpPr/>
            <p:nvPr/>
          </p:nvGrpSpPr>
          <p:grpSpPr>
            <a:xfrm flipH="1">
              <a:off x="4896" y="0"/>
              <a:ext cx="864" cy="180"/>
              <a:chOff x="0" y="0"/>
              <a:chExt cx="1361" cy="311"/>
            </a:xfrm>
          </p:grpSpPr>
          <p:sp>
            <p:nvSpPr>
              <p:cNvPr id="10243" name="燕尾形 9219"/>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0244" name="燕尾形 9220"/>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0245" name="燕尾形 9221"/>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0246" name="燕尾形 9222"/>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0247" name="燕尾形 9223"/>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0248" name="燕尾形 9224"/>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0249" name="燕尾形 9225"/>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0250" name="直接连接符 9226"/>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0251" name="矩形 9227"/>
          <p:cNvSpPr/>
          <p:nvPr/>
        </p:nvSpPr>
        <p:spPr>
          <a:xfrm>
            <a:off x="304800" y="1143000"/>
            <a:ext cx="3733800" cy="5151438"/>
          </a:xfrm>
          <a:prstGeom prst="rect">
            <a:avLst/>
          </a:prstGeom>
          <a:noFill/>
          <a:ln w="9525">
            <a:noFill/>
          </a:ln>
        </p:spPr>
        <p:txBody>
          <a:bodyPr wrap="square" anchor="t">
            <a:spAutoFit/>
          </a:bodyPr>
          <a:p>
            <a:pPr lvl="0"/>
            <a:r>
              <a:rPr lang="zh-CN" altLang="en-US" sz="2800" dirty="0">
                <a:solidFill>
                  <a:srgbClr val="FFFF00"/>
                </a:solidFill>
                <a:latin typeface="Arial" panose="020B0604020202020204" pitchFamily="34" charset="0"/>
                <a:ea typeface="宋体" panose="02010600030101010101" pitchFamily="2" charset="-122"/>
              </a:rPr>
              <a:t>       报到证的全称是“全国普通高等学校毕业生就业报到证”，由国家教育部印刷，省级毕业生就业调配部门负责签发。</a:t>
            </a:r>
            <a:endParaRPr lang="zh-CN" altLang="en-US" sz="2800" dirty="0">
              <a:solidFill>
                <a:srgbClr val="FFFF00"/>
              </a:solidFill>
              <a:latin typeface="Arial" panose="020B0604020202020204" pitchFamily="34" charset="0"/>
              <a:ea typeface="宋体" panose="02010600030101010101" pitchFamily="2" charset="-122"/>
            </a:endParaRPr>
          </a:p>
          <a:p>
            <a:pPr lvl="0"/>
            <a:r>
              <a:rPr lang="zh-CN" altLang="en-US" sz="2800" dirty="0">
                <a:solidFill>
                  <a:srgbClr val="FFFF00"/>
                </a:solidFill>
                <a:latin typeface="Arial" panose="020B0604020202020204" pitchFamily="34" charset="0"/>
                <a:ea typeface="宋体" panose="02010600030101010101" pitchFamily="2" charset="-122"/>
              </a:rPr>
              <a:t>       根据省毕分办工作程序要求同时结合我校离校工作安排进行协调，报到证一般在6月中下旬统一发放。</a:t>
            </a:r>
            <a:endParaRPr lang="zh-CN" altLang="en-US" sz="2800" dirty="0">
              <a:solidFill>
                <a:srgbClr val="FFFF00"/>
              </a:solidFill>
              <a:latin typeface="Arial" panose="020B0604020202020204" pitchFamily="34" charset="0"/>
              <a:ea typeface="宋体" panose="02010600030101010101" pitchFamily="2" charset="-122"/>
            </a:endParaRPr>
          </a:p>
          <a:p>
            <a:pPr lvl="0"/>
            <a:r>
              <a:rPr lang="zh-CN" altLang="en-US" sz="2400" dirty="0">
                <a:solidFill>
                  <a:srgbClr val="FFFF00"/>
                </a:solidFill>
                <a:latin typeface="Arial" panose="020B0604020202020204" pitchFamily="34" charset="0"/>
                <a:ea typeface="宋体" panose="02010600030101010101" pitchFamily="2" charset="-122"/>
              </a:rPr>
              <a:t>       </a:t>
            </a:r>
            <a:endParaRPr lang="zh-CN" altLang="en-US" sz="2400" dirty="0">
              <a:solidFill>
                <a:srgbClr val="FFFF00"/>
              </a:solidFill>
              <a:latin typeface="Arial" panose="020B0604020202020204" pitchFamily="34" charset="0"/>
              <a:ea typeface="宋体" panose="02010600030101010101" pitchFamily="2" charset="-122"/>
            </a:endParaRPr>
          </a:p>
        </p:txBody>
      </p:sp>
      <p:sp>
        <p:nvSpPr>
          <p:cNvPr id="9229" name="矩形 9228"/>
          <p:cNvSpPr/>
          <p:nvPr/>
        </p:nvSpPr>
        <p:spPr>
          <a:xfrm>
            <a:off x="457200" y="304800"/>
            <a:ext cx="3581400" cy="579438"/>
          </a:xfrm>
          <a:prstGeom prst="rect">
            <a:avLst/>
          </a:prstGeom>
          <a:noFill/>
          <a:ln w="9525">
            <a:noFill/>
            <a:miter/>
          </a:ln>
        </p:spPr>
        <p:txBody>
          <a:bodyPr wrap="square">
            <a:spAutoFit/>
          </a:bodyPr>
          <a:p>
            <a:pPr lvl="0" fontAlgn="base"/>
            <a:r>
              <a:rPr lang="zh-CN" altLang="en-US" sz="3200" strike="noStrike" noProof="1" dirty="0">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cs typeface="+mn-ea"/>
              </a:rPr>
              <a:t>什么是就业报到证</a:t>
            </a:r>
            <a:endParaRPr lang="zh-CN" altLang="en-US" sz="3200" strike="noStrike" noProof="1" dirty="0">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pic>
        <p:nvPicPr>
          <p:cNvPr id="10253" name="图片 9229" descr="12033110573366"/>
          <p:cNvPicPr>
            <a:picLocks noChangeAspect="1"/>
          </p:cNvPicPr>
          <p:nvPr/>
        </p:nvPicPr>
        <p:blipFill>
          <a:blip r:embed="rId1"/>
          <a:stretch>
            <a:fillRect/>
          </a:stretch>
        </p:blipFill>
        <p:spPr>
          <a:xfrm>
            <a:off x="4038600" y="0"/>
            <a:ext cx="5146675" cy="6858000"/>
          </a:xfrm>
          <a:prstGeom prst="rect">
            <a:avLst/>
          </a:prstGeom>
          <a:noFill/>
          <a:ln w="9525">
            <a:noFill/>
          </a:ln>
        </p:spPr>
      </p:pic>
      <p:sp>
        <p:nvSpPr>
          <p:cNvPr id="10254" name="日期占位符 1"/>
          <p:cNvSpPr/>
          <p:nvPr>
            <p:ph type="dt" sz="half" idx="10"/>
          </p:nvPr>
        </p:nvSpPr>
        <p:spPr/>
        <p:txBody>
          <a:bodyPr anchor="t"/>
          <a:p>
            <a:endParaRPr lang="zh-CN" altLang="en-US"/>
          </a:p>
        </p:txBody>
      </p:sp>
    </p:spTree>
  </p:cSld>
  <p:clrMapOvr>
    <a:masterClrMapping/>
  </p:clrMapOvr>
  <p:transition>
    <p:split orient="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265" name="组合 10241"/>
          <p:cNvGrpSpPr/>
          <p:nvPr/>
        </p:nvGrpSpPr>
        <p:grpSpPr>
          <a:xfrm>
            <a:off x="0" y="762000"/>
            <a:ext cx="9144000" cy="285750"/>
            <a:chOff x="0" y="0"/>
            <a:chExt cx="5760" cy="180"/>
          </a:xfrm>
        </p:grpSpPr>
        <p:grpSp>
          <p:nvGrpSpPr>
            <p:cNvPr id="11266" name="组合 10242"/>
            <p:cNvGrpSpPr/>
            <p:nvPr/>
          </p:nvGrpSpPr>
          <p:grpSpPr>
            <a:xfrm flipH="1">
              <a:off x="4896" y="0"/>
              <a:ext cx="864" cy="180"/>
              <a:chOff x="0" y="0"/>
              <a:chExt cx="1361" cy="311"/>
            </a:xfrm>
          </p:grpSpPr>
          <p:sp>
            <p:nvSpPr>
              <p:cNvPr id="11267" name="燕尾形 10243"/>
              <p:cNvSpPr/>
              <p:nvPr/>
            </p:nvSpPr>
            <p:spPr>
              <a:xfrm>
                <a:off x="0" y="8"/>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1268" name="燕尾形 10244"/>
              <p:cNvSpPr/>
              <p:nvPr/>
            </p:nvSpPr>
            <p:spPr>
              <a:xfrm>
                <a:off x="192" y="3"/>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1269" name="燕尾形 10245"/>
              <p:cNvSpPr/>
              <p:nvPr/>
            </p:nvSpPr>
            <p:spPr>
              <a:xfrm>
                <a:off x="383" y="6"/>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1270" name="燕尾形 10246"/>
              <p:cNvSpPr/>
              <p:nvPr/>
            </p:nvSpPr>
            <p:spPr>
              <a:xfrm>
                <a:off x="575" y="5"/>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1271" name="燕尾形 10247"/>
              <p:cNvSpPr/>
              <p:nvPr/>
            </p:nvSpPr>
            <p:spPr>
              <a:xfrm>
                <a:off x="767" y="3"/>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1272" name="燕尾形 10248"/>
              <p:cNvSpPr/>
              <p:nvPr/>
            </p:nvSpPr>
            <p:spPr>
              <a:xfrm>
                <a:off x="959" y="2"/>
                <a:ext cx="210"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sp>
            <p:nvSpPr>
              <p:cNvPr id="11273" name="燕尾形 10249"/>
              <p:cNvSpPr/>
              <p:nvPr/>
            </p:nvSpPr>
            <p:spPr>
              <a:xfrm>
                <a:off x="1150" y="0"/>
                <a:ext cx="211" cy="303"/>
              </a:xfrm>
              <a:prstGeom prst="chevron">
                <a:avLst>
                  <a:gd name="adj" fmla="val 25000"/>
                </a:avLst>
              </a:prstGeom>
              <a:noFill/>
              <a:ln w="9525" cap="flat" cmpd="sng">
                <a:solidFill>
                  <a:srgbClr val="FFFFFF">
                    <a:alpha val="50000"/>
                  </a:srgbClr>
                </a:solidFill>
                <a:prstDash val="solid"/>
                <a:miter/>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1274" name="直接连接符 10250"/>
            <p:cNvSpPr/>
            <p:nvPr/>
          </p:nvSpPr>
          <p:spPr>
            <a:xfrm>
              <a:off x="0" y="96"/>
              <a:ext cx="5760" cy="0"/>
            </a:xfrm>
            <a:prstGeom prst="line">
              <a:avLst/>
            </a:prstGeom>
            <a:ln w="19050" cap="flat" cmpd="sng">
              <a:solidFill>
                <a:srgbClr val="FFFFFF">
                  <a:alpha val="50000"/>
                </a:srgbClr>
              </a:solidFill>
              <a:prstDash val="sysDot"/>
              <a:round/>
              <a:headEnd type="none" w="med" len="med"/>
              <a:tailEnd type="none" w="med" len="med"/>
            </a:ln>
          </p:spPr>
          <p:txBody>
            <a:bodyPr anchor="t"/>
            <a:p>
              <a:pPr lvl="0"/>
              <a:endParaRPr lang="zh-CN" altLang="en-US">
                <a:latin typeface="Arial" panose="020B0604020202020204" pitchFamily="34" charset="0"/>
                <a:ea typeface="宋体" panose="02010600030101010101" pitchFamily="2" charset="-122"/>
              </a:endParaRPr>
            </a:p>
          </p:txBody>
        </p:sp>
      </p:grpSp>
      <p:sp>
        <p:nvSpPr>
          <p:cNvPr id="11275" name="矩形 10251"/>
          <p:cNvSpPr/>
          <p:nvPr/>
        </p:nvSpPr>
        <p:spPr>
          <a:xfrm>
            <a:off x="611188" y="1143000"/>
            <a:ext cx="8075612" cy="3932238"/>
          </a:xfrm>
          <a:prstGeom prst="rect">
            <a:avLst/>
          </a:prstGeom>
          <a:noFill/>
          <a:ln w="9525">
            <a:noFill/>
          </a:ln>
        </p:spPr>
        <p:txBody>
          <a:bodyPr wrap="square" anchor="t">
            <a:spAutoFit/>
          </a:bodyPr>
          <a:p>
            <a:pPr lvl="0"/>
            <a:r>
              <a:rPr lang="en-US" altLang="zh-CN" sz="2800">
                <a:solidFill>
                  <a:srgbClr val="FFFF00"/>
                </a:solidFill>
                <a:latin typeface="Arial" panose="020B0604020202020204" pitchFamily="34" charset="0"/>
                <a:ea typeface="宋体" panose="02010600030101010101" pitchFamily="2" charset="-122"/>
              </a:rPr>
              <a:t>1</a:t>
            </a:r>
            <a:r>
              <a:rPr lang="zh-CN" altLang="en-US" sz="2800">
                <a:solidFill>
                  <a:srgbClr val="FFFF00"/>
                </a:solidFill>
                <a:latin typeface="Arial" panose="020B0604020202020204" pitchFamily="34" charset="0"/>
                <a:ea typeface="宋体" panose="02010600030101010101" pitchFamily="2" charset="-122"/>
              </a:rPr>
              <a:t>、报到证是毕业生到接收单位报到的凭据；</a:t>
            </a:r>
            <a:endParaRPr lang="zh-CN" altLang="en-US" sz="2800">
              <a:solidFill>
                <a:srgbClr val="FFFF00"/>
              </a:solidFill>
              <a:latin typeface="Arial" panose="020B0604020202020204" pitchFamily="34" charset="0"/>
              <a:ea typeface="宋体" panose="02010600030101010101" pitchFamily="2" charset="-122"/>
            </a:endParaRPr>
          </a:p>
          <a:p>
            <a:pPr lvl="0"/>
            <a:r>
              <a:rPr lang="en-US" altLang="zh-CN" sz="2800">
                <a:solidFill>
                  <a:srgbClr val="FFFF00"/>
                </a:solidFill>
                <a:latin typeface="Arial" panose="020B0604020202020204" pitchFamily="34" charset="0"/>
                <a:ea typeface="宋体" panose="02010600030101010101" pitchFamily="2" charset="-122"/>
              </a:rPr>
              <a:t>2</a:t>
            </a:r>
            <a:r>
              <a:rPr lang="zh-CN" altLang="en-US" sz="2800">
                <a:solidFill>
                  <a:srgbClr val="FFFF00"/>
                </a:solidFill>
                <a:latin typeface="Arial" panose="020B0604020202020204" pitchFamily="34" charset="0"/>
                <a:ea typeface="宋体" panose="02010600030101010101" pitchFamily="2" charset="-122"/>
              </a:rPr>
              <a:t>、证明毕业生属纳入国家统一招生计划的学生；</a:t>
            </a:r>
            <a:endParaRPr lang="zh-CN" altLang="en-US" sz="2800">
              <a:solidFill>
                <a:srgbClr val="FFFF00"/>
              </a:solidFill>
              <a:latin typeface="Arial" panose="020B0604020202020204" pitchFamily="34" charset="0"/>
              <a:ea typeface="宋体" panose="02010600030101010101" pitchFamily="2" charset="-122"/>
            </a:endParaRPr>
          </a:p>
          <a:p>
            <a:pPr lvl="0"/>
            <a:r>
              <a:rPr lang="en-US" altLang="zh-CN" sz="2800">
                <a:solidFill>
                  <a:srgbClr val="FFFF00"/>
                </a:solidFill>
                <a:latin typeface="Arial" panose="020B0604020202020204" pitchFamily="34" charset="0"/>
                <a:ea typeface="宋体" panose="02010600030101010101" pitchFamily="2" charset="-122"/>
              </a:rPr>
              <a:t>3</a:t>
            </a:r>
            <a:r>
              <a:rPr lang="zh-CN" altLang="en-US" sz="2800">
                <a:solidFill>
                  <a:srgbClr val="FFFF00"/>
                </a:solidFill>
                <a:latin typeface="Arial" panose="020B0604020202020204" pitchFamily="34" charset="0"/>
                <a:ea typeface="宋体" panose="02010600030101010101" pitchFamily="2" charset="-122"/>
              </a:rPr>
              <a:t>、是人事部门核定干部身份及参加工作时间的重要依据</a:t>
            </a:r>
            <a:r>
              <a:rPr lang="en-US" altLang="zh-CN" sz="2800">
                <a:solidFill>
                  <a:srgbClr val="FFFF00"/>
                </a:solidFill>
                <a:latin typeface="Arial" panose="020B0604020202020204" pitchFamily="34" charset="0"/>
                <a:ea typeface="宋体" panose="02010600030101010101" pitchFamily="2" charset="-122"/>
              </a:rPr>
              <a:t>;</a:t>
            </a:r>
            <a:endParaRPr lang="en-US" altLang="zh-CN" sz="2800">
              <a:solidFill>
                <a:srgbClr val="FFFF00"/>
              </a:solidFill>
              <a:latin typeface="Arial" panose="020B0604020202020204" pitchFamily="34" charset="0"/>
              <a:ea typeface="宋体" panose="02010600030101010101" pitchFamily="2" charset="-122"/>
            </a:endParaRPr>
          </a:p>
          <a:p>
            <a:pPr lvl="0"/>
            <a:r>
              <a:rPr lang="en-US" altLang="zh-CN" sz="2800">
                <a:solidFill>
                  <a:srgbClr val="FFFF00"/>
                </a:solidFill>
                <a:latin typeface="Arial" panose="020B0604020202020204" pitchFamily="34" charset="0"/>
                <a:ea typeface="宋体" panose="02010600030101010101" pitchFamily="2" charset="-122"/>
              </a:rPr>
              <a:t>4</a:t>
            </a:r>
            <a:r>
              <a:rPr lang="zh-CN" altLang="en-US" sz="2800">
                <a:solidFill>
                  <a:srgbClr val="FFFF00"/>
                </a:solidFill>
                <a:latin typeface="Arial" panose="020B0604020202020204" pitchFamily="34" charset="0"/>
                <a:ea typeface="宋体" panose="02010600030101010101" pitchFamily="2" charset="-122"/>
              </a:rPr>
              <a:t>、是工作变动、参加社会保险、退休核定工作年限的有力证据；</a:t>
            </a:r>
            <a:endParaRPr lang="zh-CN" altLang="en-US" sz="2800">
              <a:solidFill>
                <a:srgbClr val="FFFF00"/>
              </a:solidFill>
              <a:latin typeface="Arial" panose="020B0604020202020204" pitchFamily="34" charset="0"/>
              <a:ea typeface="宋体" panose="02010600030101010101" pitchFamily="2" charset="-122"/>
            </a:endParaRPr>
          </a:p>
          <a:p>
            <a:pPr lvl="0"/>
            <a:r>
              <a:rPr lang="en-US" altLang="zh-CN" sz="2800">
                <a:solidFill>
                  <a:srgbClr val="FFFF00"/>
                </a:solidFill>
                <a:latin typeface="Arial" panose="020B0604020202020204" pitchFamily="34" charset="0"/>
                <a:ea typeface="宋体" panose="02010600030101010101" pitchFamily="2" charset="-122"/>
              </a:rPr>
              <a:t>5</a:t>
            </a:r>
            <a:r>
              <a:rPr lang="zh-CN" altLang="en-US" sz="2800">
                <a:solidFill>
                  <a:srgbClr val="FFFF00"/>
                </a:solidFill>
                <a:latin typeface="Arial" panose="020B0604020202020204" pitchFamily="34" charset="0"/>
                <a:ea typeface="宋体" panose="02010600030101010101" pitchFamily="2" charset="-122"/>
              </a:rPr>
              <a:t>、是人事档案中必不可少的材料，一人一份；</a:t>
            </a:r>
            <a:endParaRPr lang="zh-CN" altLang="en-US" sz="2800">
              <a:solidFill>
                <a:srgbClr val="FFFF00"/>
              </a:solidFill>
              <a:latin typeface="Arial" panose="020B0604020202020204" pitchFamily="34" charset="0"/>
              <a:ea typeface="宋体" panose="02010600030101010101" pitchFamily="2" charset="-122"/>
            </a:endParaRPr>
          </a:p>
          <a:p>
            <a:pPr lvl="0"/>
            <a:r>
              <a:rPr lang="en-US" altLang="zh-CN" sz="2800">
                <a:solidFill>
                  <a:srgbClr val="FFFF00"/>
                </a:solidFill>
                <a:latin typeface="Arial" panose="020B0604020202020204" pitchFamily="34" charset="0"/>
                <a:ea typeface="宋体" panose="02010600030101010101" pitchFamily="2" charset="-122"/>
              </a:rPr>
              <a:t>6</a:t>
            </a:r>
            <a:r>
              <a:rPr lang="zh-CN" altLang="en-US" sz="2800">
                <a:solidFill>
                  <a:srgbClr val="FFFF00"/>
                </a:solidFill>
                <a:latin typeface="Arial" panose="020B0604020202020204" pitchFamily="34" charset="0"/>
                <a:ea typeface="宋体" panose="02010600030101010101" pitchFamily="2" charset="-122"/>
              </a:rPr>
              <a:t>、是接收单位接转毕业生的档案、户口的凭据；</a:t>
            </a:r>
            <a:endParaRPr lang="zh-CN" altLang="en-US" sz="2800">
              <a:solidFill>
                <a:srgbClr val="FFFF00"/>
              </a:solidFill>
              <a:latin typeface="Arial" panose="020B0604020202020204" pitchFamily="34" charset="0"/>
              <a:ea typeface="宋体" panose="02010600030101010101" pitchFamily="2" charset="-122"/>
            </a:endParaRPr>
          </a:p>
          <a:p>
            <a:pPr lvl="0"/>
            <a:r>
              <a:rPr lang="en-US" altLang="zh-CN" sz="2800">
                <a:solidFill>
                  <a:srgbClr val="FFFF00"/>
                </a:solidFill>
                <a:latin typeface="Arial" panose="020B0604020202020204" pitchFamily="34" charset="0"/>
                <a:ea typeface="宋体" panose="02010600030101010101" pitchFamily="2" charset="-122"/>
              </a:rPr>
              <a:t>7</a:t>
            </a:r>
            <a:r>
              <a:rPr lang="zh-CN" altLang="en-US" sz="2800">
                <a:solidFill>
                  <a:srgbClr val="FFFF00"/>
                </a:solidFill>
                <a:latin typeface="Arial" panose="020B0604020202020204" pitchFamily="34" charset="0"/>
                <a:ea typeface="宋体" panose="02010600030101010101" pitchFamily="2" charset="-122"/>
              </a:rPr>
              <a:t>、同时也作为人才服务机构存档的证明。</a:t>
            </a:r>
            <a:r>
              <a:rPr lang="zh-CN" altLang="en-US" sz="2400">
                <a:solidFill>
                  <a:srgbClr val="FFFF00"/>
                </a:solidFill>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10253" name="矩形 10252"/>
          <p:cNvSpPr/>
          <p:nvPr/>
        </p:nvSpPr>
        <p:spPr>
          <a:xfrm>
            <a:off x="457200" y="304800"/>
            <a:ext cx="6781800" cy="639763"/>
          </a:xfrm>
          <a:prstGeom prst="rect">
            <a:avLst/>
          </a:prstGeom>
          <a:noFill/>
          <a:ln w="9525">
            <a:noFill/>
            <a:miter/>
          </a:ln>
        </p:spPr>
        <p:txBody>
          <a:bodyPr>
            <a:spAutoFit/>
          </a:bodyPr>
          <a:p>
            <a:pPr lvl="0" fontAlgn="base"/>
            <a:r>
              <a:rPr lang="zh-CN" altLang="en-US" sz="3600" strike="noStrike" noProof="1" dirty="0">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cs typeface="+mn-ea"/>
              </a:rPr>
              <a:t>就业报到证的作用</a:t>
            </a:r>
            <a:endParaRPr lang="zh-CN" altLang="en-US" sz="3600" strike="noStrike" noProof="1" dirty="0">
              <a:solidFill>
                <a:srgbClr val="FF3300"/>
              </a:solidFill>
              <a:effectLst>
                <a:outerShdw blurRad="38100" dist="38100" dir="2700000">
                  <a:srgbClr val="000000"/>
                </a:outerShdw>
              </a:effectLst>
              <a:latin typeface="Arial" panose="020B0604020202020204" pitchFamily="34" charset="0"/>
              <a:ea typeface="宋体" panose="02010600030101010101" pitchFamily="2" charset="-122"/>
            </a:endParaRPr>
          </a:p>
        </p:txBody>
      </p:sp>
      <p:sp>
        <p:nvSpPr>
          <p:cNvPr id="11277" name="日期占位符 1"/>
          <p:cNvSpPr/>
          <p:nvPr>
            <p:ph type="dt" sz="half" idx="10"/>
          </p:nvPr>
        </p:nvSpPr>
        <p:spPr/>
        <p:txBody>
          <a:bodyPr anchor="t"/>
          <a:p>
            <a:endParaRPr lang="zh-CN" altLang="en-US"/>
          </a:p>
        </p:txBody>
      </p:sp>
    </p:spTree>
  </p:cSld>
  <p:clrMapOvr>
    <a:masterClrMapping/>
  </p:clrMapOvr>
  <p:transition>
    <p:split orient="vert"/>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3253</Words>
  <Application>WPS 演示</Application>
  <PresentationFormat>在屏幕上显示</PresentationFormat>
  <Paragraphs>180</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Arial</vt:lpstr>
      <vt:lpstr>宋体</vt:lpstr>
      <vt:lpstr>Wingdings</vt:lpstr>
      <vt:lpstr>黑体</vt:lpstr>
      <vt:lpstr>楷体</vt:lpstr>
      <vt:lpstr>Times New Roman</vt:lpstr>
      <vt:lpstr>文鼎粗圆简</vt:lpstr>
      <vt:lpstr>微软雅黑</vt:lpstr>
      <vt:lpstr>Calibri</vt:lpstr>
      <vt:lpstr>默认设计模板</vt:lpstr>
      <vt:lpstr>法学院2017届毕业生大会</vt:lpstr>
      <vt:lpstr>法学院2017届毕业生就业工作会</vt:lpstr>
      <vt:lpstr>PowerPoint 演示文稿</vt:lpstr>
      <vt:lpstr>PowerPoint 演示文稿</vt:lpstr>
      <vt:lpstr>PowerPoint 演示文稿</vt:lpstr>
      <vt:lpstr>PowerPoint 演示文稿</vt:lpstr>
      <vt:lpstr>签订三方协议</vt:lpstr>
      <vt:lpstr>PowerPoint 演示文稿</vt:lpstr>
      <vt:lpstr>PowerPoint 演示文稿</vt:lpstr>
      <vt:lpstr>PowerPoint 演示文稿</vt:lpstr>
      <vt:lpstr>PowerPoint 演示文稿</vt:lpstr>
      <vt:lpstr>PowerPoint 演示文稿</vt:lpstr>
      <vt:lpstr>毕业生档案转递方式及时间安排：</vt:lpstr>
      <vt:lpstr>PowerPoint 演示文稿</vt:lpstr>
      <vt:lpstr>人才调档函填写信息</vt:lpstr>
      <vt:lpstr>实行人事代理需要注意的几个问题</vt:lpstr>
      <vt:lpstr>实行人事代理需要注意的几个问题</vt:lpstr>
      <vt:lpstr>户口转移：毕业生落户省人才</vt:lpstr>
      <vt:lpstr>户口转移：学校保卫处户籍科</vt:lpstr>
      <vt:lpstr>PowerPoint 演示文稿</vt:lpstr>
      <vt:lpstr>法学院“党员先锋工程”     —毕业生党员文明离校教育会</vt:lpstr>
      <vt:lpstr>党关系转移</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fz</cp:lastModifiedBy>
  <cp:revision>141</cp:revision>
  <dcterms:created xsi:type="dcterms:W3CDTF">2015-04-24T02:02:00Z</dcterms:created>
  <dcterms:modified xsi:type="dcterms:W3CDTF">2017-05-11T03:34:33Z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2052-10.1.0.6393</vt:lpwstr>
  </property>
</Properties>
</file>